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2"/>
  </p:notesMasterIdLst>
  <p:sldIdLst>
    <p:sldId id="256" r:id="rId3"/>
    <p:sldId id="261" r:id="rId4"/>
    <p:sldId id="342" r:id="rId5"/>
    <p:sldId id="343" r:id="rId6"/>
    <p:sldId id="334" r:id="rId7"/>
    <p:sldId id="344" r:id="rId8"/>
    <p:sldId id="385" r:id="rId9"/>
    <p:sldId id="386" r:id="rId10"/>
    <p:sldId id="397" r:id="rId11"/>
    <p:sldId id="391" r:id="rId12"/>
    <p:sldId id="396" r:id="rId13"/>
    <p:sldId id="377" r:id="rId14"/>
    <p:sldId id="390" r:id="rId15"/>
    <p:sldId id="388" r:id="rId16"/>
    <p:sldId id="395" r:id="rId17"/>
    <p:sldId id="392" r:id="rId18"/>
    <p:sldId id="398" r:id="rId19"/>
    <p:sldId id="393" r:id="rId20"/>
    <p:sldId id="384" r:id="rId21"/>
    <p:sldId id="389" r:id="rId22"/>
    <p:sldId id="383" r:id="rId23"/>
    <p:sldId id="380" r:id="rId24"/>
    <p:sldId id="382" r:id="rId25"/>
    <p:sldId id="378" r:id="rId26"/>
    <p:sldId id="356" r:id="rId27"/>
    <p:sldId id="355" r:id="rId28"/>
    <p:sldId id="351" r:id="rId29"/>
    <p:sldId id="352" r:id="rId30"/>
    <p:sldId id="325" r:id="rId31"/>
    <p:sldId id="327" r:id="rId32"/>
    <p:sldId id="336" r:id="rId33"/>
    <p:sldId id="337" r:id="rId34"/>
    <p:sldId id="338" r:id="rId35"/>
    <p:sldId id="339" r:id="rId36"/>
    <p:sldId id="330" r:id="rId37"/>
    <p:sldId id="358" r:id="rId38"/>
    <p:sldId id="357" r:id="rId39"/>
    <p:sldId id="360" r:id="rId40"/>
    <p:sldId id="333" r:id="rId41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39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Svetel slog 3 – poudarek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Temni slog 1 – poudarek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ematski slog 1 – poudarek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Svetel slog 2 – poudarek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Svetel slog 2 – poudarek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rednji slog 4 – poudarek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96" autoAdjust="0"/>
    <p:restoredTop sz="91525" autoAdjust="0"/>
  </p:normalViewPr>
  <p:slideViewPr>
    <p:cSldViewPr>
      <p:cViewPr varScale="1">
        <p:scale>
          <a:sx n="97" d="100"/>
          <a:sy n="97" d="100"/>
        </p:scale>
        <p:origin x="-1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9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lavkazupan:Documents:1%20OBCINSKI%20PROJEKTI%202014:&#381;IROVNICA:1%20NOVELACIJA%202013:Dokument:3%20Finance%20100320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lavkazupan:Documents:1%20OBCINSKI%20PROJEKTI%202014:&#381;IROVNICA:1%20NOVELACIJA%202013:Dokument:3%20Finance%201003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24917955668E-2"/>
          <c:y val="5.58838756539142E-2"/>
          <c:w val="0.84328390138999298"/>
          <c:h val="0.76363193805877305"/>
        </c:manualLayout>
      </c:layout>
      <c:barChart>
        <c:barDir val="col"/>
        <c:grouping val="clustered"/>
        <c:varyColors val="0"/>
        <c:ser>
          <c:idx val="0"/>
          <c:order val="0"/>
          <c:tx>
            <c:v>DA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Sheet1!$B$4:$B$7</c:f>
              <c:strCache>
                <c:ptCount val="4"/>
                <c:pt idx="0">
                  <c:v>Kultura,  turizem in podeželje</c:v>
                </c:pt>
                <c:pt idx="1">
                  <c:v>Okoljske naložbe in skrbno urejanje prostora</c:v>
                </c:pt>
                <c:pt idx="2">
                  <c:v>Aktivna in medgeneracijsko povezana skupnost</c:v>
                </c:pt>
                <c:pt idx="3">
                  <c:v>Prijazna in učinkovita občina</c:v>
                </c:pt>
              </c:strCache>
            </c:strRef>
          </c:cat>
          <c:val>
            <c:numRef>
              <c:f>Sheet1!$D$4:$D$7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v>DEL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Sheet1!$B$4:$B$7</c:f>
              <c:strCache>
                <c:ptCount val="4"/>
                <c:pt idx="0">
                  <c:v>Kultura,  turizem in podeželje</c:v>
                </c:pt>
                <c:pt idx="1">
                  <c:v>Okoljske naložbe in skrbno urejanje prostora</c:v>
                </c:pt>
                <c:pt idx="2">
                  <c:v>Aktivna in medgeneracijsko povezana skupnost</c:v>
                </c:pt>
                <c:pt idx="3">
                  <c:v>Prijazna in učinkovita občina</c:v>
                </c:pt>
              </c:strCache>
            </c:strRef>
          </c:cat>
          <c:val>
            <c:numRef>
              <c:f>Sheet1!$E$4:$E$7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v>NE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Sheet1!$B$4:$B$7</c:f>
              <c:strCache>
                <c:ptCount val="4"/>
                <c:pt idx="0">
                  <c:v>Kultura,  turizem in podeželje</c:v>
                </c:pt>
                <c:pt idx="1">
                  <c:v>Okoljske naložbe in skrbno urejanje prostora</c:v>
                </c:pt>
                <c:pt idx="2">
                  <c:v>Aktivna in medgeneracijsko povezana skupnost</c:v>
                </c:pt>
                <c:pt idx="3">
                  <c:v>Prijazna in učinkovita občina</c:v>
                </c:pt>
              </c:strCache>
            </c:strRef>
          </c:cat>
          <c:val>
            <c:numRef>
              <c:f>Sheet1!$F$4:$F$7</c:f>
              <c:numCache>
                <c:formatCode>General</c:formatCode>
                <c:ptCount val="4"/>
                <c:pt idx="0">
                  <c:v>6</c:v>
                </c:pt>
                <c:pt idx="1">
                  <c:v>5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08363272"/>
        <c:axId val="108362096"/>
      </c:barChart>
      <c:catAx>
        <c:axId val="108363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8362096"/>
        <c:crosses val="autoZero"/>
        <c:auto val="1"/>
        <c:lblAlgn val="ctr"/>
        <c:lblOffset val="100"/>
        <c:noMultiLvlLbl val="0"/>
      </c:catAx>
      <c:valAx>
        <c:axId val="108362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08363272"/>
        <c:crosses val="autoZero"/>
        <c:crossBetween val="between"/>
      </c:valAx>
      <c:spPr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1">
          <a:latin typeface="Calibri"/>
          <a:cs typeface="Calibri"/>
        </a:defRPr>
      </a:pPr>
      <a:endParaRPr lang="sl-S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2"/>
              <c:layout>
                <c:manualLayout>
                  <c:x val="1.0461908170569601E-2"/>
                  <c:y val="-7.968763081829960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'Graf finance 2009-13'!$B$5:$B$8</c:f>
              <c:strCache>
                <c:ptCount val="4"/>
                <c:pt idx="0">
                  <c:v>Kultura,  turizem in podeželje</c:v>
                </c:pt>
                <c:pt idx="1">
                  <c:v>Okoljske naložbe in skrbno urejanje prostora</c:v>
                </c:pt>
                <c:pt idx="2">
                  <c:v>Aktivna in medgeneracijsko povezana skupnost</c:v>
                </c:pt>
                <c:pt idx="3">
                  <c:v>Prijazna in učinkovita občina</c:v>
                </c:pt>
              </c:strCache>
            </c:strRef>
          </c:cat>
          <c:val>
            <c:numRef>
              <c:f>'Graf finance 2009-13'!$D$5:$D$8</c:f>
              <c:numCache>
                <c:formatCode>#,##0</c:formatCode>
                <c:ptCount val="4"/>
                <c:pt idx="0">
                  <c:v>1420226</c:v>
                </c:pt>
                <c:pt idx="1">
                  <c:v>4794589</c:v>
                </c:pt>
                <c:pt idx="2">
                  <c:v>3369197</c:v>
                </c:pt>
                <c:pt idx="3">
                  <c:v>637221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latin typeface="Calibri"/>
          <a:cs typeface="Calibri"/>
        </a:defRPr>
      </a:pPr>
      <a:endParaRPr lang="sl-S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2"/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dPt>
            <c:idx val="2"/>
            <c:bubble3D val="0"/>
            <c:spPr>
              <a:solidFill>
                <a:schemeClr val="accent1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'REALIZACIJA IN FINANCE 30032014'!$F$4:$H$74</c:f>
              <c:strCache>
                <c:ptCount val="4"/>
                <c:pt idx="0">
                  <c:v>PU1: SOŽITJE: kultura, turizemin podeželje</c:v>
                </c:pt>
                <c:pt idx="1">
                  <c:v>PU2: OKOLJSKA INFRASTRUKTURA IN SKRBNO UREJANJE PROSTORA</c:v>
                </c:pt>
                <c:pt idx="2">
                  <c:v>PU3: MEDGENERACIJSKO POVEZANA SKUPNOST</c:v>
                </c:pt>
                <c:pt idx="3">
                  <c:v>PU4: PRIJAZNA IN UČINKOVITA OBČINA</c:v>
                </c:pt>
              </c:strCache>
            </c:strRef>
          </c:cat>
          <c:val>
            <c:numRef>
              <c:f>'REALIZACIJA IN FINANCE 30032014'!$P$4:$P$74</c:f>
              <c:numCache>
                <c:formatCode>#,##0</c:formatCode>
                <c:ptCount val="4"/>
                <c:pt idx="0">
                  <c:v>2888291</c:v>
                </c:pt>
                <c:pt idx="1">
                  <c:v>10142607</c:v>
                </c:pt>
                <c:pt idx="2">
                  <c:v>4461608</c:v>
                </c:pt>
                <c:pt idx="3">
                  <c:v>346500</c:v>
                </c:pt>
              </c:numCache>
            </c:numRef>
          </c:val>
        </c:ser>
        <c:ser>
          <c:idx val="1"/>
          <c:order val="1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'REALIZACIJA IN FINANCE 30032014'!$F$4:$H$74</c:f>
              <c:strCache>
                <c:ptCount val="4"/>
                <c:pt idx="0">
                  <c:v>PU1: SOŽITJE: kultura, turizemin podeželje</c:v>
                </c:pt>
                <c:pt idx="1">
                  <c:v>PU2: OKOLJSKA INFRASTRUKTURA IN SKRBNO UREJANJE PROSTORA</c:v>
                </c:pt>
                <c:pt idx="2">
                  <c:v>PU3: MEDGENERACIJSKO POVEZANA SKUPNOST</c:v>
                </c:pt>
                <c:pt idx="3">
                  <c:v>PU4: PRIJAZNA IN UČINKOVITA OBČINA</c:v>
                </c:pt>
              </c:strCache>
            </c:strRef>
          </c:cat>
          <c:val>
            <c:numRef>
              <c:f>'REALIZACIJA IN FINANCE 30032014'!$Q$4:$Q$74</c:f>
              <c:numCache>
                <c:formatCode>#,##0</c:formatCode>
                <c:ptCount val="4"/>
                <c:pt idx="0">
                  <c:v>457500</c:v>
                </c:pt>
                <c:pt idx="1">
                  <c:v>1799212</c:v>
                </c:pt>
                <c:pt idx="2">
                  <c:v>843597</c:v>
                </c:pt>
                <c:pt idx="3">
                  <c:v>83166</c:v>
                </c:pt>
              </c:numCache>
            </c:numRef>
          </c:val>
        </c:ser>
        <c:ser>
          <c:idx val="2"/>
          <c:order val="2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'REALIZACIJA IN FINANCE 30032014'!$F$4:$H$74</c:f>
              <c:strCache>
                <c:ptCount val="4"/>
                <c:pt idx="0">
                  <c:v>PU1: SOŽITJE: kultura, turizemin podeželje</c:v>
                </c:pt>
                <c:pt idx="1">
                  <c:v>PU2: OKOLJSKA INFRASTRUKTURA IN SKRBNO UREJANJE PROSTORA</c:v>
                </c:pt>
                <c:pt idx="2">
                  <c:v>PU3: MEDGENERACIJSKO POVEZANA SKUPNOST</c:v>
                </c:pt>
                <c:pt idx="3">
                  <c:v>PU4: PRIJAZNA IN UČINKOVITA OBČINA</c:v>
                </c:pt>
              </c:strCache>
            </c:strRef>
          </c:cat>
          <c:val>
            <c:numRef>
              <c:f>'REALIZACIJA IN FINANCE 30032014'!$R$4:$R$74</c:f>
              <c:numCache>
                <c:formatCode>#,##0</c:formatCode>
                <c:ptCount val="4"/>
                <c:pt idx="0">
                  <c:v>2430791</c:v>
                </c:pt>
                <c:pt idx="1">
                  <c:v>8338395</c:v>
                </c:pt>
                <c:pt idx="2">
                  <c:v>3618011</c:v>
                </c:pt>
                <c:pt idx="3">
                  <c:v>263334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 rtl="0">
            <a:defRPr/>
          </a:pPr>
          <a:endParaRPr lang="sl-SI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Calibri"/>
          <a:cs typeface="Calibri"/>
        </a:defRPr>
      </a:pPr>
      <a:endParaRPr lang="sl-SI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A60BD-DE09-734E-A903-27AA73BBFC6B}" type="doc">
      <dgm:prSet loTypeId="urn:microsoft.com/office/officeart/2009/3/layout/PlusandMinu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5B9FB8-4CC1-8143-9A5F-26A0A93BB069}">
      <dgm:prSet phldrT="[Text]"/>
      <dgm:spPr/>
      <dgm:t>
        <a:bodyPr/>
        <a:lstStyle/>
        <a:p>
          <a:r>
            <a:rPr lang="en-US" dirty="0" smtClean="0">
              <a:latin typeface="Calibri"/>
              <a:cs typeface="Calibri"/>
            </a:rPr>
            <a:t>Okoljske naložbe</a:t>
          </a:r>
        </a:p>
        <a:p>
          <a:r>
            <a:rPr lang="en-US" dirty="0" smtClean="0">
              <a:latin typeface="Calibri"/>
              <a:cs typeface="Calibri"/>
            </a:rPr>
            <a:t>Energetsko upravljanje</a:t>
          </a:r>
        </a:p>
        <a:p>
          <a:r>
            <a:rPr lang="en-US" dirty="0" smtClean="0">
              <a:latin typeface="Calibri"/>
              <a:cs typeface="Calibri"/>
            </a:rPr>
            <a:t>Dostopnost in kakovost družbenih storitev</a:t>
          </a:r>
        </a:p>
        <a:p>
          <a:r>
            <a:rPr lang="en-US" dirty="0" smtClean="0">
              <a:latin typeface="Calibri"/>
              <a:cs typeface="Calibri"/>
            </a:rPr>
            <a:t>Obstoječi programi</a:t>
          </a:r>
        </a:p>
        <a:p>
          <a:r>
            <a:rPr lang="en-US" dirty="0" smtClean="0">
              <a:latin typeface="Calibri"/>
              <a:cs typeface="Calibri"/>
            </a:rPr>
            <a:t>Celostni pristop</a:t>
          </a:r>
          <a:endParaRPr lang="en-US" dirty="0">
            <a:latin typeface="Calibri"/>
            <a:cs typeface="Calibri"/>
          </a:endParaRPr>
        </a:p>
      </dgm:t>
    </dgm:pt>
    <dgm:pt modelId="{52DD628E-87B6-8B4F-9B43-A065B615B10B}" type="parTrans" cxnId="{1B795DC5-BEC1-2440-9A33-6857D682ACE6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85EE1651-2980-2341-895F-A1976005D787}" type="sibTrans" cxnId="{1B795DC5-BEC1-2440-9A33-6857D682ACE6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9AB81AFE-1FE1-EF49-B64B-92A18FCEF025}">
      <dgm:prSet phldrT="[Text]"/>
      <dgm:spPr/>
      <dgm:t>
        <a:bodyPr/>
        <a:lstStyle/>
        <a:p>
          <a:r>
            <a:rPr lang="en-US" dirty="0" smtClean="0">
              <a:latin typeface="Calibri"/>
              <a:cs typeface="Calibri"/>
            </a:rPr>
            <a:t>Učinki v turizmu</a:t>
          </a:r>
        </a:p>
        <a:p>
          <a:r>
            <a:rPr lang="en-US" dirty="0" smtClean="0">
              <a:latin typeface="Calibri"/>
              <a:cs typeface="Calibri"/>
            </a:rPr>
            <a:t>Brezposelnost – premalo delovnih mest in podjetniške iniciative doma </a:t>
          </a:r>
        </a:p>
        <a:p>
          <a:r>
            <a:rPr lang="en-US" dirty="0" smtClean="0">
              <a:latin typeface="Calibri"/>
              <a:cs typeface="Calibri"/>
            </a:rPr>
            <a:t>Varnost v vaseh in cestah (pešcev, kolesarjev, .)</a:t>
          </a:r>
        </a:p>
        <a:p>
          <a:r>
            <a:rPr lang="en-US" dirty="0" smtClean="0">
              <a:latin typeface="Calibri"/>
              <a:cs typeface="Calibri"/>
            </a:rPr>
            <a:t>Pogoji za razvoj kulturnega življenja</a:t>
          </a:r>
        </a:p>
        <a:p>
          <a:endParaRPr lang="en-US" dirty="0">
            <a:latin typeface="Calibri"/>
            <a:cs typeface="Calibri"/>
          </a:endParaRPr>
        </a:p>
      </dgm:t>
    </dgm:pt>
    <dgm:pt modelId="{41C6F2BF-28C4-6B40-9493-54CC9C3B4756}" type="parTrans" cxnId="{31C0A0EF-A6DB-4546-BB57-C1C315918467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21B27826-BC84-994D-B639-03CB0B1072BB}" type="sibTrans" cxnId="{31C0A0EF-A6DB-4546-BB57-C1C315918467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B393FD0D-F88F-2D40-9C13-F26FCD1365A3}" type="pres">
      <dgm:prSet presAssocID="{99EA60BD-DE09-734E-A903-27AA73BBFC6B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83B5FD-E9AD-EB4B-B8A9-942DC9F83FA8}" type="pres">
      <dgm:prSet presAssocID="{99EA60BD-DE09-734E-A903-27AA73BBFC6B}" presName="Background" presStyleLbl="bgImgPlace1" presStyleIdx="0" presStyleCnt="1"/>
      <dgm:spPr/>
    </dgm:pt>
    <dgm:pt modelId="{912E8380-7E7D-6346-AA36-6CF1313744D9}" type="pres">
      <dgm:prSet presAssocID="{99EA60BD-DE09-734E-A903-27AA73BBFC6B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833C7F-CE90-E141-A153-32F855F3EDC4}" type="pres">
      <dgm:prSet presAssocID="{99EA60BD-DE09-734E-A903-27AA73BBFC6B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75B4F8-9281-9344-8843-5E909C50D8EC}" type="pres">
      <dgm:prSet presAssocID="{99EA60BD-DE09-734E-A903-27AA73BBFC6B}" presName="Plus" presStyleLbl="alignNode1" presStyleIdx="0" presStyleCnt="2"/>
      <dgm:spPr/>
    </dgm:pt>
    <dgm:pt modelId="{6BF5A26F-2BAB-DF40-80D4-4F93D499AF48}" type="pres">
      <dgm:prSet presAssocID="{99EA60BD-DE09-734E-A903-27AA73BBFC6B}" presName="Minus" presStyleLbl="alignNode1" presStyleIdx="1" presStyleCnt="2"/>
      <dgm:spPr/>
    </dgm:pt>
    <dgm:pt modelId="{4898519D-1178-A345-BBC4-F31FB50E33B3}" type="pres">
      <dgm:prSet presAssocID="{99EA60BD-DE09-734E-A903-27AA73BBFC6B}" presName="Divider" presStyleLbl="parChTrans1D1" presStyleIdx="0" presStyleCnt="1"/>
      <dgm:spPr/>
    </dgm:pt>
  </dgm:ptLst>
  <dgm:cxnLst>
    <dgm:cxn modelId="{37F2157C-1436-4246-BF82-2FEB87472EDD}" type="presOf" srcId="{325B9FB8-4CC1-8143-9A5F-26A0A93BB069}" destId="{912E8380-7E7D-6346-AA36-6CF1313744D9}" srcOrd="0" destOrd="0" presId="urn:microsoft.com/office/officeart/2009/3/layout/PlusandMinus"/>
    <dgm:cxn modelId="{5369BBB3-C7A3-BD48-8BDA-F1E04F10D68D}" type="presOf" srcId="{9AB81AFE-1FE1-EF49-B64B-92A18FCEF025}" destId="{E9833C7F-CE90-E141-A153-32F855F3EDC4}" srcOrd="0" destOrd="0" presId="urn:microsoft.com/office/officeart/2009/3/layout/PlusandMinus"/>
    <dgm:cxn modelId="{79FA0FF1-F505-8C46-BDDF-B4381A3DEE2A}" type="presOf" srcId="{99EA60BD-DE09-734E-A903-27AA73BBFC6B}" destId="{B393FD0D-F88F-2D40-9C13-F26FCD1365A3}" srcOrd="0" destOrd="0" presId="urn:microsoft.com/office/officeart/2009/3/layout/PlusandMinus"/>
    <dgm:cxn modelId="{1B795DC5-BEC1-2440-9A33-6857D682ACE6}" srcId="{99EA60BD-DE09-734E-A903-27AA73BBFC6B}" destId="{325B9FB8-4CC1-8143-9A5F-26A0A93BB069}" srcOrd="0" destOrd="0" parTransId="{52DD628E-87B6-8B4F-9B43-A065B615B10B}" sibTransId="{85EE1651-2980-2341-895F-A1976005D787}"/>
    <dgm:cxn modelId="{31C0A0EF-A6DB-4546-BB57-C1C315918467}" srcId="{99EA60BD-DE09-734E-A903-27AA73BBFC6B}" destId="{9AB81AFE-1FE1-EF49-B64B-92A18FCEF025}" srcOrd="1" destOrd="0" parTransId="{41C6F2BF-28C4-6B40-9493-54CC9C3B4756}" sibTransId="{21B27826-BC84-994D-B639-03CB0B1072BB}"/>
    <dgm:cxn modelId="{64A55DE7-256A-C84F-AD07-01C1C6BA5E86}" type="presParOf" srcId="{B393FD0D-F88F-2D40-9C13-F26FCD1365A3}" destId="{8F83B5FD-E9AD-EB4B-B8A9-942DC9F83FA8}" srcOrd="0" destOrd="0" presId="urn:microsoft.com/office/officeart/2009/3/layout/PlusandMinus"/>
    <dgm:cxn modelId="{50E7251A-33E1-D648-9700-3CDE53FE2DEF}" type="presParOf" srcId="{B393FD0D-F88F-2D40-9C13-F26FCD1365A3}" destId="{912E8380-7E7D-6346-AA36-6CF1313744D9}" srcOrd="1" destOrd="0" presId="urn:microsoft.com/office/officeart/2009/3/layout/PlusandMinus"/>
    <dgm:cxn modelId="{246B03EF-A7F0-F24D-B02B-9739B9FE2B6B}" type="presParOf" srcId="{B393FD0D-F88F-2D40-9C13-F26FCD1365A3}" destId="{E9833C7F-CE90-E141-A153-32F855F3EDC4}" srcOrd="2" destOrd="0" presId="urn:microsoft.com/office/officeart/2009/3/layout/PlusandMinus"/>
    <dgm:cxn modelId="{BF2D0352-E5ED-AC49-920B-660B0F048898}" type="presParOf" srcId="{B393FD0D-F88F-2D40-9C13-F26FCD1365A3}" destId="{6175B4F8-9281-9344-8843-5E909C50D8EC}" srcOrd="3" destOrd="0" presId="urn:microsoft.com/office/officeart/2009/3/layout/PlusandMinus"/>
    <dgm:cxn modelId="{0ABD9CE3-C08E-5D43-B5E4-C954BB736861}" type="presParOf" srcId="{B393FD0D-F88F-2D40-9C13-F26FCD1365A3}" destId="{6BF5A26F-2BAB-DF40-80D4-4F93D499AF48}" srcOrd="4" destOrd="0" presId="urn:microsoft.com/office/officeart/2009/3/layout/PlusandMinus"/>
    <dgm:cxn modelId="{019E59CD-3380-1E47-BC80-25F2D3E1960E}" type="presParOf" srcId="{B393FD0D-F88F-2D40-9C13-F26FCD1365A3}" destId="{4898519D-1178-A345-BBC4-F31FB50E33B3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2FE6EF-9C02-47A0-91C3-703CDE6D94B0}" type="doc">
      <dgm:prSet loTypeId="urn:microsoft.com/office/officeart/2005/8/layout/hList7#2" loCatId="list" qsTypeId="urn:microsoft.com/office/officeart/2005/8/quickstyle/simple1" qsCatId="simple" csTypeId="urn:microsoft.com/office/officeart/2005/8/colors/accent3_1" csCatId="accent3" phldr="1"/>
      <dgm:spPr/>
    </dgm:pt>
    <dgm:pt modelId="{9867879C-6B44-4D97-98F1-223F3397881A}">
      <dgm:prSet phldrT="[besedilo]" custT="1"/>
      <dgm:spPr/>
      <dgm:t>
        <a:bodyPr/>
        <a:lstStyle/>
        <a:p>
          <a:endParaRPr lang="sl-SI" sz="2800" b="1" dirty="0" smtClean="0">
            <a:solidFill>
              <a:schemeClr val="accent1">
                <a:lumMod val="75000"/>
              </a:schemeClr>
            </a:solidFill>
            <a:latin typeface="Calibri" pitchFamily="34" charset="0"/>
            <a:cs typeface="Calibri" pitchFamily="34" charset="0"/>
          </a:endParaRPr>
        </a:p>
        <a:p>
          <a:endParaRPr lang="sl-SI" sz="2800" b="1" dirty="0" smtClean="0">
            <a:solidFill>
              <a:schemeClr val="accent1">
                <a:lumMod val="75000"/>
              </a:schemeClr>
            </a:solidFill>
            <a:latin typeface="Calibri" pitchFamily="34" charset="0"/>
            <a:cs typeface="Calibri" pitchFamily="34" charset="0"/>
          </a:endParaRPr>
        </a:p>
        <a:p>
          <a:r>
            <a: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Cilj 1: </a:t>
          </a:r>
          <a:r>
            <a:rPr lang="sl-SI" sz="1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Postati prepoznavna in </a:t>
          </a:r>
          <a:r>
            <a:rPr lang="sl-SI" sz="20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zaželena</a:t>
          </a:r>
          <a:r>
            <a:rPr lang="sl-SI" sz="16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 </a:t>
          </a:r>
          <a:r>
            <a:rPr lang="sl-SI" sz="20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destinacija</a:t>
          </a:r>
          <a:r>
            <a:rPr lang="sl-SI" sz="16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 </a:t>
          </a:r>
          <a:r>
            <a:rPr lang="sl-SI" sz="1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za doživljanje izvirne slovenske kulture, narave in podeželja</a:t>
          </a:r>
        </a:p>
        <a:p>
          <a:r>
            <a: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Prioriteta 1: </a:t>
          </a:r>
          <a:r>
            <a:rPr lang="sl-SI" sz="1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Sožitje - kultura, turizem, podeželje</a:t>
          </a:r>
        </a:p>
        <a:p>
          <a:endParaRPr lang="sl-SI" sz="2000" dirty="0">
            <a:latin typeface="Calibri" pitchFamily="34" charset="0"/>
            <a:cs typeface="Calibri" pitchFamily="34" charset="0"/>
          </a:endParaRPr>
        </a:p>
      </dgm:t>
    </dgm:pt>
    <dgm:pt modelId="{00F7891D-0FBF-4D6E-893A-784051F155FD}" type="parTrans" cxnId="{A42C2164-0AE3-4E74-B4FC-7A2AC7221835}">
      <dgm:prSet/>
      <dgm:spPr/>
      <dgm:t>
        <a:bodyPr/>
        <a:lstStyle/>
        <a:p>
          <a:endParaRPr lang="sl-SI">
            <a:latin typeface="Calibri" pitchFamily="34" charset="0"/>
            <a:cs typeface="Calibri" pitchFamily="34" charset="0"/>
          </a:endParaRPr>
        </a:p>
      </dgm:t>
    </dgm:pt>
    <dgm:pt modelId="{5A3982FD-F7CF-480F-AEB7-09AEF318B3B0}" type="sibTrans" cxnId="{A42C2164-0AE3-4E74-B4FC-7A2AC7221835}">
      <dgm:prSet/>
      <dgm:spPr/>
      <dgm:t>
        <a:bodyPr/>
        <a:lstStyle/>
        <a:p>
          <a:endParaRPr lang="sl-SI">
            <a:latin typeface="Calibri" pitchFamily="34" charset="0"/>
            <a:cs typeface="Calibri" pitchFamily="34" charset="0"/>
          </a:endParaRPr>
        </a:p>
      </dgm:t>
    </dgm:pt>
    <dgm:pt modelId="{680DC076-EF92-45A8-AD37-DDADE9DCC8BB}">
      <dgm:prSet phldrT="[besedilo]" custT="1"/>
      <dgm:spPr/>
      <dgm:t>
        <a:bodyPr/>
        <a:lstStyle/>
        <a:p>
          <a:r>
            <a: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Cilj 2: </a:t>
          </a:r>
          <a:r>
            <a:rPr lang="sl-SI" sz="2000" b="1" dirty="0" smtClean="0">
              <a:solidFill>
                <a:srgbClr val="E46C0A"/>
              </a:solidFill>
              <a:latin typeface="Calibri" pitchFamily="34" charset="0"/>
              <a:cs typeface="Calibri" pitchFamily="34" charset="0"/>
            </a:rPr>
            <a:t>Ohraniti</a:t>
          </a:r>
          <a:r>
            <a:rPr lang="sl-SI" sz="1600" b="1" dirty="0" smtClean="0">
              <a:solidFill>
                <a:srgbClr val="E46C0A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sl-SI" sz="2000" b="1" dirty="0" smtClean="0">
              <a:solidFill>
                <a:srgbClr val="E46C0A"/>
              </a:solidFill>
              <a:latin typeface="Calibri" pitchFamily="34" charset="0"/>
              <a:cs typeface="Calibri" pitchFamily="34" charset="0"/>
            </a:rPr>
            <a:t>naravo</a:t>
          </a:r>
          <a:r>
            <a:rPr lang="sl-SI" sz="1600" b="1" dirty="0" smtClean="0">
              <a:solidFill>
                <a:srgbClr val="E46C0A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sl-SI" sz="1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in krajinsko podobo</a:t>
          </a:r>
        </a:p>
        <a:p>
          <a:endParaRPr lang="sl-SI" sz="1600" b="1" dirty="0" smtClean="0">
            <a:solidFill>
              <a:schemeClr val="accent1">
                <a:lumMod val="75000"/>
              </a:schemeClr>
            </a:solidFill>
            <a:latin typeface="Calibri" pitchFamily="34" charset="0"/>
            <a:cs typeface="Calibri" pitchFamily="34" charset="0"/>
          </a:endParaRPr>
        </a:p>
        <a:p>
          <a:r>
            <a: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Prioriteta 2: </a:t>
          </a:r>
          <a:r>
            <a:rPr lang="sl-SI" sz="1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Okoljske naložbe in skrbno urejanje prostora</a:t>
          </a:r>
        </a:p>
      </dgm:t>
    </dgm:pt>
    <dgm:pt modelId="{361CC27E-E8E1-4010-936C-074C39F30F6E}" type="parTrans" cxnId="{1EA6DF2F-1B46-47A6-BCA6-9F5D6C98C0BD}">
      <dgm:prSet/>
      <dgm:spPr/>
      <dgm:t>
        <a:bodyPr/>
        <a:lstStyle/>
        <a:p>
          <a:endParaRPr lang="sl-SI">
            <a:latin typeface="Calibri" pitchFamily="34" charset="0"/>
            <a:cs typeface="Calibri" pitchFamily="34" charset="0"/>
          </a:endParaRPr>
        </a:p>
      </dgm:t>
    </dgm:pt>
    <dgm:pt modelId="{9EC9D371-8328-4E38-9C06-C47799C8CC15}" type="sibTrans" cxnId="{1EA6DF2F-1B46-47A6-BCA6-9F5D6C98C0BD}">
      <dgm:prSet/>
      <dgm:spPr/>
      <dgm:t>
        <a:bodyPr/>
        <a:lstStyle/>
        <a:p>
          <a:endParaRPr lang="sl-SI">
            <a:latin typeface="Calibri" pitchFamily="34" charset="0"/>
            <a:cs typeface="Calibri" pitchFamily="34" charset="0"/>
          </a:endParaRPr>
        </a:p>
      </dgm:t>
    </dgm:pt>
    <dgm:pt modelId="{7CA324C6-A473-4204-860D-09D01BD8F542}">
      <dgm:prSet phldrT="[besedilo]" custT="1"/>
      <dgm:spPr/>
      <dgm:t>
        <a:bodyPr/>
        <a:lstStyle/>
        <a:p>
          <a:r>
            <a: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Cilj 3: </a:t>
          </a:r>
          <a:r>
            <a:rPr lang="sl-SI" sz="1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Vzdrževati </a:t>
          </a:r>
          <a:r>
            <a:rPr lang="sl-SI" sz="2000" b="1" dirty="0" smtClean="0">
              <a:solidFill>
                <a:srgbClr val="E46C0A"/>
              </a:solidFill>
              <a:latin typeface="Calibri" pitchFamily="34" charset="0"/>
              <a:cs typeface="Calibri" pitchFamily="34" charset="0"/>
            </a:rPr>
            <a:t>zdravo</a:t>
          </a:r>
          <a:r>
            <a:rPr lang="sl-SI" sz="1600" b="1" dirty="0" smtClean="0">
              <a:solidFill>
                <a:srgbClr val="E46C0A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sl-SI" sz="2000" b="1" dirty="0" smtClean="0">
              <a:solidFill>
                <a:srgbClr val="E46C0A"/>
              </a:solidFill>
              <a:latin typeface="Calibri" pitchFamily="34" charset="0"/>
              <a:cs typeface="Calibri" pitchFamily="34" charset="0"/>
            </a:rPr>
            <a:t>socialno</a:t>
          </a:r>
          <a:r>
            <a:rPr lang="sl-SI" sz="1600" b="1" dirty="0" smtClean="0">
              <a:solidFill>
                <a:srgbClr val="E46C0A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sl-SI" sz="2000" b="1" dirty="0" smtClean="0">
              <a:solidFill>
                <a:srgbClr val="E46C0A"/>
              </a:solidFill>
              <a:latin typeface="Calibri" pitchFamily="34" charset="0"/>
              <a:cs typeface="Calibri" pitchFamily="34" charset="0"/>
            </a:rPr>
            <a:t>okolje</a:t>
          </a:r>
        </a:p>
        <a:p>
          <a:endParaRPr lang="sl-SI" sz="1600" b="1" dirty="0" smtClean="0">
            <a:solidFill>
              <a:schemeClr val="accent1">
                <a:lumMod val="75000"/>
              </a:schemeClr>
            </a:solidFill>
            <a:latin typeface="Calibri" pitchFamily="34" charset="0"/>
            <a:cs typeface="Calibri" pitchFamily="34" charset="0"/>
          </a:endParaRPr>
        </a:p>
        <a:p>
          <a:r>
            <a: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Prioriteta 3: </a:t>
          </a:r>
          <a:r>
            <a:rPr lang="sl-SI" sz="1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rPr>
            <a:t>Aktivna in medgeneracijsko povezana skupnost</a:t>
          </a:r>
        </a:p>
      </dgm:t>
    </dgm:pt>
    <dgm:pt modelId="{BBB62826-A28A-482D-9B02-DD0D076280FD}" type="parTrans" cxnId="{A2F831B2-543E-48DD-9C3C-8960291CE989}">
      <dgm:prSet/>
      <dgm:spPr/>
      <dgm:t>
        <a:bodyPr/>
        <a:lstStyle/>
        <a:p>
          <a:endParaRPr lang="sl-SI">
            <a:latin typeface="Calibri" pitchFamily="34" charset="0"/>
            <a:cs typeface="Calibri" pitchFamily="34" charset="0"/>
          </a:endParaRPr>
        </a:p>
      </dgm:t>
    </dgm:pt>
    <dgm:pt modelId="{0273EC93-D58A-4CFF-AD8B-EAF8BE91B440}" type="sibTrans" cxnId="{A2F831B2-543E-48DD-9C3C-8960291CE989}">
      <dgm:prSet/>
      <dgm:spPr/>
      <dgm:t>
        <a:bodyPr/>
        <a:lstStyle/>
        <a:p>
          <a:endParaRPr lang="sl-SI">
            <a:latin typeface="Calibri" pitchFamily="34" charset="0"/>
            <a:cs typeface="Calibri" pitchFamily="34" charset="0"/>
          </a:endParaRPr>
        </a:p>
      </dgm:t>
    </dgm:pt>
    <dgm:pt modelId="{996DA363-5A2A-400B-AE76-BF3E5915BCE5}" type="pres">
      <dgm:prSet presAssocID="{EE2FE6EF-9C02-47A0-91C3-703CDE6D94B0}" presName="Name0" presStyleCnt="0">
        <dgm:presLayoutVars>
          <dgm:dir/>
          <dgm:resizeHandles val="exact"/>
        </dgm:presLayoutVars>
      </dgm:prSet>
      <dgm:spPr/>
    </dgm:pt>
    <dgm:pt modelId="{7ABA22B4-C165-4CBE-8E55-E80B6CA8D6D9}" type="pres">
      <dgm:prSet presAssocID="{EE2FE6EF-9C02-47A0-91C3-703CDE6D94B0}" presName="fgShape" presStyleLbl="fgShp" presStyleIdx="0" presStyleCnt="1" custLinFactNeighborX="1133" custLinFactNeighborY="47619"/>
      <dgm:spPr/>
      <dgm:t>
        <a:bodyPr/>
        <a:lstStyle/>
        <a:p>
          <a:endParaRPr lang="sl-SI"/>
        </a:p>
      </dgm:t>
    </dgm:pt>
    <dgm:pt modelId="{709E8398-45EA-4BF4-BED8-BFA3E7C1611A}" type="pres">
      <dgm:prSet presAssocID="{EE2FE6EF-9C02-47A0-91C3-703CDE6D94B0}" presName="linComp" presStyleCnt="0"/>
      <dgm:spPr/>
    </dgm:pt>
    <dgm:pt modelId="{94D03B62-C958-4E03-99FC-FC14036B0AD4}" type="pres">
      <dgm:prSet presAssocID="{9867879C-6B44-4D97-98F1-223F3397881A}" presName="compNode" presStyleCnt="0"/>
      <dgm:spPr/>
    </dgm:pt>
    <dgm:pt modelId="{D00451C5-C8D2-4405-80C9-C89EA7763B4D}" type="pres">
      <dgm:prSet presAssocID="{9867879C-6B44-4D97-98F1-223F3397881A}" presName="bkgdShape" presStyleLbl="node1" presStyleIdx="0" presStyleCnt="3" custLinFactNeighborX="1233" custLinFactNeighborY="-344"/>
      <dgm:spPr/>
      <dgm:t>
        <a:bodyPr/>
        <a:lstStyle/>
        <a:p>
          <a:endParaRPr lang="sl-SI"/>
        </a:p>
      </dgm:t>
    </dgm:pt>
    <dgm:pt modelId="{223D199F-A9F3-4D56-8D0F-BEB8783994D4}" type="pres">
      <dgm:prSet presAssocID="{9867879C-6B44-4D97-98F1-223F3397881A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4F30356-EDCA-4240-B18B-8CD6641E74FF}" type="pres">
      <dgm:prSet presAssocID="{9867879C-6B44-4D97-98F1-223F3397881A}" presName="invisiNode" presStyleLbl="node1" presStyleIdx="0" presStyleCnt="3"/>
      <dgm:spPr/>
    </dgm:pt>
    <dgm:pt modelId="{EFE57A0C-D4C5-4DE3-8CA8-B971D810B5DF}" type="pres">
      <dgm:prSet presAssocID="{9867879C-6B44-4D97-98F1-223F3397881A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sl-SI"/>
        </a:p>
      </dgm:t>
    </dgm:pt>
    <dgm:pt modelId="{1D7F3024-C569-4E5A-8AE6-25BC9604A64D}" type="pres">
      <dgm:prSet presAssocID="{5A3982FD-F7CF-480F-AEB7-09AEF318B3B0}" presName="sibTrans" presStyleLbl="sibTrans2D1" presStyleIdx="0" presStyleCnt="0"/>
      <dgm:spPr/>
      <dgm:t>
        <a:bodyPr/>
        <a:lstStyle/>
        <a:p>
          <a:endParaRPr lang="sl-SI"/>
        </a:p>
      </dgm:t>
    </dgm:pt>
    <dgm:pt modelId="{A3964BC8-32F2-48E5-AC01-5FC2457DD07F}" type="pres">
      <dgm:prSet presAssocID="{680DC076-EF92-45A8-AD37-DDADE9DCC8BB}" presName="compNode" presStyleCnt="0"/>
      <dgm:spPr/>
    </dgm:pt>
    <dgm:pt modelId="{79A5F118-03BE-4E59-B788-9148AF5DCF22}" type="pres">
      <dgm:prSet presAssocID="{680DC076-EF92-45A8-AD37-DDADE9DCC8BB}" presName="bkgdShape" presStyleLbl="node1" presStyleIdx="1" presStyleCnt="3"/>
      <dgm:spPr/>
      <dgm:t>
        <a:bodyPr/>
        <a:lstStyle/>
        <a:p>
          <a:endParaRPr lang="sl-SI"/>
        </a:p>
      </dgm:t>
    </dgm:pt>
    <dgm:pt modelId="{820CD0ED-2D67-4150-8F9E-C424406E7163}" type="pres">
      <dgm:prSet presAssocID="{680DC076-EF92-45A8-AD37-DDADE9DCC8B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5FD68B1-C4E2-46AB-8D8D-6F09BB6F2B7A}" type="pres">
      <dgm:prSet presAssocID="{680DC076-EF92-45A8-AD37-DDADE9DCC8BB}" presName="invisiNode" presStyleLbl="node1" presStyleIdx="1" presStyleCnt="3"/>
      <dgm:spPr/>
    </dgm:pt>
    <dgm:pt modelId="{317790C5-2A69-486E-B5DA-4E1E374A2D88}" type="pres">
      <dgm:prSet presAssocID="{680DC076-EF92-45A8-AD37-DDADE9DCC8BB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sl-SI"/>
        </a:p>
      </dgm:t>
    </dgm:pt>
    <dgm:pt modelId="{ED3F6EA1-D5B5-479B-8CB4-AFB0FB0B2541}" type="pres">
      <dgm:prSet presAssocID="{9EC9D371-8328-4E38-9C06-C47799C8CC15}" presName="sibTrans" presStyleLbl="sibTrans2D1" presStyleIdx="0" presStyleCnt="0"/>
      <dgm:spPr/>
      <dgm:t>
        <a:bodyPr/>
        <a:lstStyle/>
        <a:p>
          <a:endParaRPr lang="sl-SI"/>
        </a:p>
      </dgm:t>
    </dgm:pt>
    <dgm:pt modelId="{C2CA7CAC-C068-4802-B2D9-B866EFE66985}" type="pres">
      <dgm:prSet presAssocID="{7CA324C6-A473-4204-860D-09D01BD8F542}" presName="compNode" presStyleCnt="0"/>
      <dgm:spPr/>
    </dgm:pt>
    <dgm:pt modelId="{467ED834-E068-493B-AE59-A4BD81F4B22F}" type="pres">
      <dgm:prSet presAssocID="{7CA324C6-A473-4204-860D-09D01BD8F542}" presName="bkgdShape" presStyleLbl="node1" presStyleIdx="2" presStyleCnt="3"/>
      <dgm:spPr/>
      <dgm:t>
        <a:bodyPr/>
        <a:lstStyle/>
        <a:p>
          <a:endParaRPr lang="sl-SI"/>
        </a:p>
      </dgm:t>
    </dgm:pt>
    <dgm:pt modelId="{EF0AE1FB-A933-417C-B2D1-0753309BCBAF}" type="pres">
      <dgm:prSet presAssocID="{7CA324C6-A473-4204-860D-09D01BD8F54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D1CB565-F065-44E7-A763-437D1FF91AAB}" type="pres">
      <dgm:prSet presAssocID="{7CA324C6-A473-4204-860D-09D01BD8F542}" presName="invisiNode" presStyleLbl="node1" presStyleIdx="2" presStyleCnt="3"/>
      <dgm:spPr/>
    </dgm:pt>
    <dgm:pt modelId="{748D635F-3A6F-4B0F-8A10-E49B8A2A1045}" type="pres">
      <dgm:prSet presAssocID="{7CA324C6-A473-4204-860D-09D01BD8F542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sl-SI"/>
        </a:p>
      </dgm:t>
    </dgm:pt>
  </dgm:ptLst>
  <dgm:cxnLst>
    <dgm:cxn modelId="{6245D9FE-BB6A-4C1F-8229-028A43CF3ED3}" type="presOf" srcId="{9EC9D371-8328-4E38-9C06-C47799C8CC15}" destId="{ED3F6EA1-D5B5-479B-8CB4-AFB0FB0B2541}" srcOrd="0" destOrd="0" presId="urn:microsoft.com/office/officeart/2005/8/layout/hList7#2"/>
    <dgm:cxn modelId="{48520C3A-ACDA-4AF8-8395-1BF991525987}" type="presOf" srcId="{680DC076-EF92-45A8-AD37-DDADE9DCC8BB}" destId="{820CD0ED-2D67-4150-8F9E-C424406E7163}" srcOrd="1" destOrd="0" presId="urn:microsoft.com/office/officeart/2005/8/layout/hList7#2"/>
    <dgm:cxn modelId="{C8DCEBF9-2B7B-485C-AAC9-56CB9B68D5A9}" type="presOf" srcId="{7CA324C6-A473-4204-860D-09D01BD8F542}" destId="{EF0AE1FB-A933-417C-B2D1-0753309BCBAF}" srcOrd="1" destOrd="0" presId="urn:microsoft.com/office/officeart/2005/8/layout/hList7#2"/>
    <dgm:cxn modelId="{4CBED576-EB0D-4700-8424-5E49DD59B466}" type="presOf" srcId="{9867879C-6B44-4D97-98F1-223F3397881A}" destId="{D00451C5-C8D2-4405-80C9-C89EA7763B4D}" srcOrd="0" destOrd="0" presId="urn:microsoft.com/office/officeart/2005/8/layout/hList7#2"/>
    <dgm:cxn modelId="{A42C2164-0AE3-4E74-B4FC-7A2AC7221835}" srcId="{EE2FE6EF-9C02-47A0-91C3-703CDE6D94B0}" destId="{9867879C-6B44-4D97-98F1-223F3397881A}" srcOrd="0" destOrd="0" parTransId="{00F7891D-0FBF-4D6E-893A-784051F155FD}" sibTransId="{5A3982FD-F7CF-480F-AEB7-09AEF318B3B0}"/>
    <dgm:cxn modelId="{D358054A-5148-4654-BEAC-B0DCB713FED6}" type="presOf" srcId="{7CA324C6-A473-4204-860D-09D01BD8F542}" destId="{467ED834-E068-493B-AE59-A4BD81F4B22F}" srcOrd="0" destOrd="0" presId="urn:microsoft.com/office/officeart/2005/8/layout/hList7#2"/>
    <dgm:cxn modelId="{B7716116-D662-43E4-BEDC-1C6B383BD6F5}" type="presOf" srcId="{680DC076-EF92-45A8-AD37-DDADE9DCC8BB}" destId="{79A5F118-03BE-4E59-B788-9148AF5DCF22}" srcOrd="0" destOrd="0" presId="urn:microsoft.com/office/officeart/2005/8/layout/hList7#2"/>
    <dgm:cxn modelId="{1EA6DF2F-1B46-47A6-BCA6-9F5D6C98C0BD}" srcId="{EE2FE6EF-9C02-47A0-91C3-703CDE6D94B0}" destId="{680DC076-EF92-45A8-AD37-DDADE9DCC8BB}" srcOrd="1" destOrd="0" parTransId="{361CC27E-E8E1-4010-936C-074C39F30F6E}" sibTransId="{9EC9D371-8328-4E38-9C06-C47799C8CC15}"/>
    <dgm:cxn modelId="{C01CBFC8-61C0-4B6F-9D04-95444257C184}" type="presOf" srcId="{5A3982FD-F7CF-480F-AEB7-09AEF318B3B0}" destId="{1D7F3024-C569-4E5A-8AE6-25BC9604A64D}" srcOrd="0" destOrd="0" presId="urn:microsoft.com/office/officeart/2005/8/layout/hList7#2"/>
    <dgm:cxn modelId="{A2F831B2-543E-48DD-9C3C-8960291CE989}" srcId="{EE2FE6EF-9C02-47A0-91C3-703CDE6D94B0}" destId="{7CA324C6-A473-4204-860D-09D01BD8F542}" srcOrd="2" destOrd="0" parTransId="{BBB62826-A28A-482D-9B02-DD0D076280FD}" sibTransId="{0273EC93-D58A-4CFF-AD8B-EAF8BE91B440}"/>
    <dgm:cxn modelId="{2D73F856-D917-4134-9657-30CE71FFA118}" type="presOf" srcId="{EE2FE6EF-9C02-47A0-91C3-703CDE6D94B0}" destId="{996DA363-5A2A-400B-AE76-BF3E5915BCE5}" srcOrd="0" destOrd="0" presId="urn:microsoft.com/office/officeart/2005/8/layout/hList7#2"/>
    <dgm:cxn modelId="{24A31131-78F1-4C28-839F-F48686A6800E}" type="presOf" srcId="{9867879C-6B44-4D97-98F1-223F3397881A}" destId="{223D199F-A9F3-4D56-8D0F-BEB8783994D4}" srcOrd="1" destOrd="0" presId="urn:microsoft.com/office/officeart/2005/8/layout/hList7#2"/>
    <dgm:cxn modelId="{AB5335E2-CE0B-4AAA-8F50-A9F6ADC99772}" type="presParOf" srcId="{996DA363-5A2A-400B-AE76-BF3E5915BCE5}" destId="{7ABA22B4-C165-4CBE-8E55-E80B6CA8D6D9}" srcOrd="0" destOrd="0" presId="urn:microsoft.com/office/officeart/2005/8/layout/hList7#2"/>
    <dgm:cxn modelId="{FF8375AD-3743-46CE-A0A5-8064B6C0A4D9}" type="presParOf" srcId="{996DA363-5A2A-400B-AE76-BF3E5915BCE5}" destId="{709E8398-45EA-4BF4-BED8-BFA3E7C1611A}" srcOrd="1" destOrd="0" presId="urn:microsoft.com/office/officeart/2005/8/layout/hList7#2"/>
    <dgm:cxn modelId="{86E442AB-82CA-4AAC-B8D5-6F0F752545AA}" type="presParOf" srcId="{709E8398-45EA-4BF4-BED8-BFA3E7C1611A}" destId="{94D03B62-C958-4E03-99FC-FC14036B0AD4}" srcOrd="0" destOrd="0" presId="urn:microsoft.com/office/officeart/2005/8/layout/hList7#2"/>
    <dgm:cxn modelId="{D0410FE8-6F47-4BCC-BE2A-39F0CE48F36F}" type="presParOf" srcId="{94D03B62-C958-4E03-99FC-FC14036B0AD4}" destId="{D00451C5-C8D2-4405-80C9-C89EA7763B4D}" srcOrd="0" destOrd="0" presId="urn:microsoft.com/office/officeart/2005/8/layout/hList7#2"/>
    <dgm:cxn modelId="{1139B65F-4C16-49FA-A4CF-D39F0C5AE8AB}" type="presParOf" srcId="{94D03B62-C958-4E03-99FC-FC14036B0AD4}" destId="{223D199F-A9F3-4D56-8D0F-BEB8783994D4}" srcOrd="1" destOrd="0" presId="urn:microsoft.com/office/officeart/2005/8/layout/hList7#2"/>
    <dgm:cxn modelId="{D0506BD1-E639-4617-B56F-8A4FF5BF93A3}" type="presParOf" srcId="{94D03B62-C958-4E03-99FC-FC14036B0AD4}" destId="{74F30356-EDCA-4240-B18B-8CD6641E74FF}" srcOrd="2" destOrd="0" presId="urn:microsoft.com/office/officeart/2005/8/layout/hList7#2"/>
    <dgm:cxn modelId="{A3BB5B0F-25E0-4D07-8CF2-7AFB1034A188}" type="presParOf" srcId="{94D03B62-C958-4E03-99FC-FC14036B0AD4}" destId="{EFE57A0C-D4C5-4DE3-8CA8-B971D810B5DF}" srcOrd="3" destOrd="0" presId="urn:microsoft.com/office/officeart/2005/8/layout/hList7#2"/>
    <dgm:cxn modelId="{13A86855-B296-408C-B6C7-DBFDFE96CD11}" type="presParOf" srcId="{709E8398-45EA-4BF4-BED8-BFA3E7C1611A}" destId="{1D7F3024-C569-4E5A-8AE6-25BC9604A64D}" srcOrd="1" destOrd="0" presId="urn:microsoft.com/office/officeart/2005/8/layout/hList7#2"/>
    <dgm:cxn modelId="{734D1E93-632F-468F-83E3-745F0EDD298A}" type="presParOf" srcId="{709E8398-45EA-4BF4-BED8-BFA3E7C1611A}" destId="{A3964BC8-32F2-48E5-AC01-5FC2457DD07F}" srcOrd="2" destOrd="0" presId="urn:microsoft.com/office/officeart/2005/8/layout/hList7#2"/>
    <dgm:cxn modelId="{FB3455DC-EA16-42B5-B29E-3F6A3C8D7409}" type="presParOf" srcId="{A3964BC8-32F2-48E5-AC01-5FC2457DD07F}" destId="{79A5F118-03BE-4E59-B788-9148AF5DCF22}" srcOrd="0" destOrd="0" presId="urn:microsoft.com/office/officeart/2005/8/layout/hList7#2"/>
    <dgm:cxn modelId="{4DB8ABC7-1383-4FE2-8470-9601E08BB7E1}" type="presParOf" srcId="{A3964BC8-32F2-48E5-AC01-5FC2457DD07F}" destId="{820CD0ED-2D67-4150-8F9E-C424406E7163}" srcOrd="1" destOrd="0" presId="urn:microsoft.com/office/officeart/2005/8/layout/hList7#2"/>
    <dgm:cxn modelId="{67E1A67E-F7D8-4C4E-A652-E2DE12B9FD46}" type="presParOf" srcId="{A3964BC8-32F2-48E5-AC01-5FC2457DD07F}" destId="{95FD68B1-C4E2-46AB-8D8D-6F09BB6F2B7A}" srcOrd="2" destOrd="0" presId="urn:microsoft.com/office/officeart/2005/8/layout/hList7#2"/>
    <dgm:cxn modelId="{32A00CDB-6956-42FD-AC66-1C8672452267}" type="presParOf" srcId="{A3964BC8-32F2-48E5-AC01-5FC2457DD07F}" destId="{317790C5-2A69-486E-B5DA-4E1E374A2D88}" srcOrd="3" destOrd="0" presId="urn:microsoft.com/office/officeart/2005/8/layout/hList7#2"/>
    <dgm:cxn modelId="{4FFE4D0A-FA71-4E3A-A650-4E26836CC8FC}" type="presParOf" srcId="{709E8398-45EA-4BF4-BED8-BFA3E7C1611A}" destId="{ED3F6EA1-D5B5-479B-8CB4-AFB0FB0B2541}" srcOrd="3" destOrd="0" presId="urn:microsoft.com/office/officeart/2005/8/layout/hList7#2"/>
    <dgm:cxn modelId="{DC62A5C1-5528-41CE-8E0F-C5138A78A452}" type="presParOf" srcId="{709E8398-45EA-4BF4-BED8-BFA3E7C1611A}" destId="{C2CA7CAC-C068-4802-B2D9-B866EFE66985}" srcOrd="4" destOrd="0" presId="urn:microsoft.com/office/officeart/2005/8/layout/hList7#2"/>
    <dgm:cxn modelId="{ABF748D4-12C2-4A5D-9CE2-1C10ED3FE1B0}" type="presParOf" srcId="{C2CA7CAC-C068-4802-B2D9-B866EFE66985}" destId="{467ED834-E068-493B-AE59-A4BD81F4B22F}" srcOrd="0" destOrd="0" presId="urn:microsoft.com/office/officeart/2005/8/layout/hList7#2"/>
    <dgm:cxn modelId="{7FC1004A-934A-4104-8A75-84548015606F}" type="presParOf" srcId="{C2CA7CAC-C068-4802-B2D9-B866EFE66985}" destId="{EF0AE1FB-A933-417C-B2D1-0753309BCBAF}" srcOrd="1" destOrd="0" presId="urn:microsoft.com/office/officeart/2005/8/layout/hList7#2"/>
    <dgm:cxn modelId="{9F721B94-1663-4E01-9A38-72FAC1A1A28A}" type="presParOf" srcId="{C2CA7CAC-C068-4802-B2D9-B866EFE66985}" destId="{FD1CB565-F065-44E7-A763-437D1FF91AAB}" srcOrd="2" destOrd="0" presId="urn:microsoft.com/office/officeart/2005/8/layout/hList7#2"/>
    <dgm:cxn modelId="{A6042D6F-E30F-497A-A90A-35C5DFA4F9A5}" type="presParOf" srcId="{C2CA7CAC-C068-4802-B2D9-B866EFE66985}" destId="{748D635F-3A6F-4B0F-8A10-E49B8A2A104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39755C-8E60-014E-9484-8613019347A0}" type="doc">
      <dgm:prSet loTypeId="urn:microsoft.com/office/officeart/2005/8/layout/cycle1" loCatId="" qsTypeId="urn:microsoft.com/office/officeart/2005/8/quickstyle/simple4" qsCatId="simple" csTypeId="urn:microsoft.com/office/officeart/2005/8/colors/colorful3" csCatId="colorful" phldr="1"/>
      <dgm:spPr/>
    </dgm:pt>
    <dgm:pt modelId="{6F33D1C8-E624-0E43-85F4-264643384124}">
      <dgm:prSet phldrT="[Text]"/>
      <dgm:spPr/>
      <dgm:t>
        <a:bodyPr/>
        <a:lstStyle/>
        <a:p>
          <a:r>
            <a:rPr lang="en-US" dirty="0" smtClean="0">
              <a:latin typeface="Calibri"/>
              <a:cs typeface="Calibri"/>
            </a:rPr>
            <a:t>1 </a:t>
          </a:r>
          <a:r>
            <a:rPr lang="en-US" dirty="0" err="1" smtClean="0">
              <a:latin typeface="Calibri"/>
              <a:cs typeface="Calibri"/>
            </a:rPr>
            <a:t>Novelacija</a:t>
          </a:r>
          <a:r>
            <a:rPr lang="en-US" dirty="0" smtClean="0">
              <a:latin typeface="Calibri"/>
              <a:cs typeface="Calibri"/>
            </a:rPr>
            <a:t> razvojnega programa</a:t>
          </a:r>
          <a:endParaRPr lang="en-US" dirty="0">
            <a:latin typeface="Calibri"/>
            <a:cs typeface="Calibri"/>
          </a:endParaRPr>
        </a:p>
      </dgm:t>
    </dgm:pt>
    <dgm:pt modelId="{579860FE-3717-634F-841F-BA2BAA1E48A2}" type="parTrans" cxnId="{4733AE58-5554-CA40-BC96-6BDFBCD5E1DD}">
      <dgm:prSet/>
      <dgm:spPr/>
      <dgm:t>
        <a:bodyPr/>
        <a:lstStyle/>
        <a:p>
          <a:endParaRPr lang="en-US">
            <a:solidFill>
              <a:schemeClr val="tx1"/>
            </a:solidFill>
            <a:latin typeface="Calibri"/>
            <a:cs typeface="Calibri"/>
          </a:endParaRPr>
        </a:p>
      </dgm:t>
    </dgm:pt>
    <dgm:pt modelId="{DF36534C-47DF-2844-BA2A-16FB0F6D0316}" type="sibTrans" cxnId="{4733AE58-5554-CA40-BC96-6BDFBCD5E1DD}">
      <dgm:prSet/>
      <dgm:spPr/>
      <dgm:t>
        <a:bodyPr/>
        <a:lstStyle/>
        <a:p>
          <a:endParaRPr lang="en-US">
            <a:solidFill>
              <a:schemeClr val="tx1"/>
            </a:solidFill>
            <a:latin typeface="Calibri"/>
            <a:cs typeface="Calibri"/>
          </a:endParaRPr>
        </a:p>
      </dgm:t>
    </dgm:pt>
    <dgm:pt modelId="{6F2BC068-FB5A-2A4E-AE6D-A34C5EB2914F}">
      <dgm:prSet phldrT="[Text]"/>
      <dgm:spPr/>
      <dgm:t>
        <a:bodyPr/>
        <a:lstStyle/>
        <a:p>
          <a:r>
            <a:rPr lang="en-US" dirty="0" smtClean="0">
              <a:latin typeface="Calibri"/>
              <a:cs typeface="Calibri"/>
            </a:rPr>
            <a:t>2 NRP</a:t>
          </a:r>
          <a:endParaRPr lang="en-US" dirty="0">
            <a:latin typeface="Calibri"/>
            <a:cs typeface="Calibri"/>
          </a:endParaRPr>
        </a:p>
      </dgm:t>
    </dgm:pt>
    <dgm:pt modelId="{95AA1B55-797C-0146-9ABB-D67D49DDBAE0}" type="parTrans" cxnId="{6C339E7A-AA07-C349-9249-4F431D695C9C}">
      <dgm:prSet/>
      <dgm:spPr/>
      <dgm:t>
        <a:bodyPr/>
        <a:lstStyle/>
        <a:p>
          <a:endParaRPr lang="en-US">
            <a:solidFill>
              <a:schemeClr val="tx1"/>
            </a:solidFill>
            <a:latin typeface="Calibri"/>
            <a:cs typeface="Calibri"/>
          </a:endParaRPr>
        </a:p>
      </dgm:t>
    </dgm:pt>
    <dgm:pt modelId="{25E56A51-709F-A241-9371-E86A7E3B266E}" type="sibTrans" cxnId="{6C339E7A-AA07-C349-9249-4F431D695C9C}">
      <dgm:prSet/>
      <dgm:spPr/>
      <dgm:t>
        <a:bodyPr/>
        <a:lstStyle/>
        <a:p>
          <a:endParaRPr lang="en-US">
            <a:solidFill>
              <a:schemeClr val="tx1"/>
            </a:solidFill>
            <a:latin typeface="Calibri"/>
            <a:cs typeface="Calibri"/>
          </a:endParaRPr>
        </a:p>
      </dgm:t>
    </dgm:pt>
    <dgm:pt modelId="{0673DE6F-3920-7F45-A6F1-8D16E8B4C253}">
      <dgm:prSet phldrT="[Text]"/>
      <dgm:spPr/>
      <dgm:t>
        <a:bodyPr/>
        <a:lstStyle/>
        <a:p>
          <a:r>
            <a:rPr lang="en-US" dirty="0" smtClean="0">
              <a:latin typeface="Calibri"/>
              <a:cs typeface="Calibri"/>
            </a:rPr>
            <a:t>3 Projekt</a:t>
          </a:r>
          <a:endParaRPr lang="en-US" dirty="0">
            <a:latin typeface="Calibri"/>
            <a:cs typeface="Calibri"/>
          </a:endParaRPr>
        </a:p>
      </dgm:t>
    </dgm:pt>
    <dgm:pt modelId="{2E8F69C4-21DE-4348-8E53-68C2A893781E}" type="parTrans" cxnId="{BC856A81-DF41-9A4D-A50B-F136802F63DE}">
      <dgm:prSet/>
      <dgm:spPr/>
      <dgm:t>
        <a:bodyPr/>
        <a:lstStyle/>
        <a:p>
          <a:endParaRPr lang="en-US">
            <a:solidFill>
              <a:schemeClr val="tx1"/>
            </a:solidFill>
            <a:latin typeface="Calibri"/>
            <a:cs typeface="Calibri"/>
          </a:endParaRPr>
        </a:p>
      </dgm:t>
    </dgm:pt>
    <dgm:pt modelId="{A103B35B-D43D-E44B-B684-85630AF3434A}" type="sibTrans" cxnId="{BC856A81-DF41-9A4D-A50B-F136802F63DE}">
      <dgm:prSet/>
      <dgm:spPr/>
      <dgm:t>
        <a:bodyPr/>
        <a:lstStyle/>
        <a:p>
          <a:endParaRPr lang="en-US">
            <a:solidFill>
              <a:schemeClr val="tx1"/>
            </a:solidFill>
            <a:latin typeface="Calibri"/>
            <a:cs typeface="Calibri"/>
          </a:endParaRPr>
        </a:p>
      </dgm:t>
    </dgm:pt>
    <dgm:pt modelId="{62FA8F2E-1313-B848-A94C-2AD1DE993D3C}" type="pres">
      <dgm:prSet presAssocID="{FE39755C-8E60-014E-9484-8613019347A0}" presName="cycle" presStyleCnt="0">
        <dgm:presLayoutVars>
          <dgm:dir/>
          <dgm:resizeHandles val="exact"/>
        </dgm:presLayoutVars>
      </dgm:prSet>
      <dgm:spPr/>
    </dgm:pt>
    <dgm:pt modelId="{3820224B-D5B6-3344-8B4A-CC03B5141927}" type="pres">
      <dgm:prSet presAssocID="{6F33D1C8-E624-0E43-85F4-264643384124}" presName="dummy" presStyleCnt="0"/>
      <dgm:spPr/>
    </dgm:pt>
    <dgm:pt modelId="{7B5488F8-08BF-8C43-9715-03C5AF0E1D2E}" type="pres">
      <dgm:prSet presAssocID="{6F33D1C8-E624-0E43-85F4-264643384124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B3B0FF-38FC-184E-B4EB-CA646EDA8CC5}" type="pres">
      <dgm:prSet presAssocID="{DF36534C-47DF-2844-BA2A-16FB0F6D0316}" presName="sibTrans" presStyleLbl="node1" presStyleIdx="0" presStyleCnt="3"/>
      <dgm:spPr/>
      <dgm:t>
        <a:bodyPr/>
        <a:lstStyle/>
        <a:p>
          <a:endParaRPr lang="en-US"/>
        </a:p>
      </dgm:t>
    </dgm:pt>
    <dgm:pt modelId="{9D26BF32-C3B5-6D45-BBF0-30E7F5343AF3}" type="pres">
      <dgm:prSet presAssocID="{6F2BC068-FB5A-2A4E-AE6D-A34C5EB2914F}" presName="dummy" presStyleCnt="0"/>
      <dgm:spPr/>
    </dgm:pt>
    <dgm:pt modelId="{C513A18E-6D0C-344B-ADB6-2FCD45DCC8A3}" type="pres">
      <dgm:prSet presAssocID="{6F2BC068-FB5A-2A4E-AE6D-A34C5EB2914F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22A5E-3805-1D4D-B173-08E8880A95EC}" type="pres">
      <dgm:prSet presAssocID="{25E56A51-709F-A241-9371-E86A7E3B266E}" presName="sibTrans" presStyleLbl="node1" presStyleIdx="1" presStyleCnt="3"/>
      <dgm:spPr/>
      <dgm:t>
        <a:bodyPr/>
        <a:lstStyle/>
        <a:p>
          <a:endParaRPr lang="en-US"/>
        </a:p>
      </dgm:t>
    </dgm:pt>
    <dgm:pt modelId="{4C0860E1-AAF8-1140-8106-C464284CE683}" type="pres">
      <dgm:prSet presAssocID="{0673DE6F-3920-7F45-A6F1-8D16E8B4C253}" presName="dummy" presStyleCnt="0"/>
      <dgm:spPr/>
    </dgm:pt>
    <dgm:pt modelId="{5EC4D431-FF2B-6D41-820A-5A4F5A7F90DA}" type="pres">
      <dgm:prSet presAssocID="{0673DE6F-3920-7F45-A6F1-8D16E8B4C253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A36D6F-3E66-1347-BFD4-5F35C614DC73}" type="pres">
      <dgm:prSet presAssocID="{A103B35B-D43D-E44B-B684-85630AF3434A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F3A93A09-D323-8641-A1C8-93535EC758B9}" type="presOf" srcId="{DF36534C-47DF-2844-BA2A-16FB0F6D0316}" destId="{1CB3B0FF-38FC-184E-B4EB-CA646EDA8CC5}" srcOrd="0" destOrd="0" presId="urn:microsoft.com/office/officeart/2005/8/layout/cycle1"/>
    <dgm:cxn modelId="{6E30D14C-BE28-D443-833A-E03C060E7250}" type="presOf" srcId="{25E56A51-709F-A241-9371-E86A7E3B266E}" destId="{BB422A5E-3805-1D4D-B173-08E8880A95EC}" srcOrd="0" destOrd="0" presId="urn:microsoft.com/office/officeart/2005/8/layout/cycle1"/>
    <dgm:cxn modelId="{AE5F3F6D-28D0-B74C-9F2A-1DD2A3A652D1}" type="presOf" srcId="{6F33D1C8-E624-0E43-85F4-264643384124}" destId="{7B5488F8-08BF-8C43-9715-03C5AF0E1D2E}" srcOrd="0" destOrd="0" presId="urn:microsoft.com/office/officeart/2005/8/layout/cycle1"/>
    <dgm:cxn modelId="{6C339E7A-AA07-C349-9249-4F431D695C9C}" srcId="{FE39755C-8E60-014E-9484-8613019347A0}" destId="{6F2BC068-FB5A-2A4E-AE6D-A34C5EB2914F}" srcOrd="1" destOrd="0" parTransId="{95AA1B55-797C-0146-9ABB-D67D49DDBAE0}" sibTransId="{25E56A51-709F-A241-9371-E86A7E3B266E}"/>
    <dgm:cxn modelId="{00A0F82A-308B-8F4F-852D-E91D185907BC}" type="presOf" srcId="{0673DE6F-3920-7F45-A6F1-8D16E8B4C253}" destId="{5EC4D431-FF2B-6D41-820A-5A4F5A7F90DA}" srcOrd="0" destOrd="0" presId="urn:microsoft.com/office/officeart/2005/8/layout/cycle1"/>
    <dgm:cxn modelId="{BC856A81-DF41-9A4D-A50B-F136802F63DE}" srcId="{FE39755C-8E60-014E-9484-8613019347A0}" destId="{0673DE6F-3920-7F45-A6F1-8D16E8B4C253}" srcOrd="2" destOrd="0" parTransId="{2E8F69C4-21DE-4348-8E53-68C2A893781E}" sibTransId="{A103B35B-D43D-E44B-B684-85630AF3434A}"/>
    <dgm:cxn modelId="{4733AE58-5554-CA40-BC96-6BDFBCD5E1DD}" srcId="{FE39755C-8E60-014E-9484-8613019347A0}" destId="{6F33D1C8-E624-0E43-85F4-264643384124}" srcOrd="0" destOrd="0" parTransId="{579860FE-3717-634F-841F-BA2BAA1E48A2}" sibTransId="{DF36534C-47DF-2844-BA2A-16FB0F6D0316}"/>
    <dgm:cxn modelId="{FAD77069-39E2-7540-9CF8-4321A16D8E87}" type="presOf" srcId="{6F2BC068-FB5A-2A4E-AE6D-A34C5EB2914F}" destId="{C513A18E-6D0C-344B-ADB6-2FCD45DCC8A3}" srcOrd="0" destOrd="0" presId="urn:microsoft.com/office/officeart/2005/8/layout/cycle1"/>
    <dgm:cxn modelId="{07F34F8A-4F82-CD4E-B3C0-F131B329DD44}" type="presOf" srcId="{FE39755C-8E60-014E-9484-8613019347A0}" destId="{62FA8F2E-1313-B848-A94C-2AD1DE993D3C}" srcOrd="0" destOrd="0" presId="urn:microsoft.com/office/officeart/2005/8/layout/cycle1"/>
    <dgm:cxn modelId="{DE4FEAF8-58B4-D24A-9B7C-B79268756965}" type="presOf" srcId="{A103B35B-D43D-E44B-B684-85630AF3434A}" destId="{64A36D6F-3E66-1347-BFD4-5F35C614DC73}" srcOrd="0" destOrd="0" presId="urn:microsoft.com/office/officeart/2005/8/layout/cycle1"/>
    <dgm:cxn modelId="{D6F2B382-AF51-BF45-8940-2245489CB22E}" type="presParOf" srcId="{62FA8F2E-1313-B848-A94C-2AD1DE993D3C}" destId="{3820224B-D5B6-3344-8B4A-CC03B5141927}" srcOrd="0" destOrd="0" presId="urn:microsoft.com/office/officeart/2005/8/layout/cycle1"/>
    <dgm:cxn modelId="{1E53F0A2-FADD-D34A-95D0-34B2EAC3E43F}" type="presParOf" srcId="{62FA8F2E-1313-B848-A94C-2AD1DE993D3C}" destId="{7B5488F8-08BF-8C43-9715-03C5AF0E1D2E}" srcOrd="1" destOrd="0" presId="urn:microsoft.com/office/officeart/2005/8/layout/cycle1"/>
    <dgm:cxn modelId="{99908BC7-9822-B144-9002-B5AF618C60E0}" type="presParOf" srcId="{62FA8F2E-1313-B848-A94C-2AD1DE993D3C}" destId="{1CB3B0FF-38FC-184E-B4EB-CA646EDA8CC5}" srcOrd="2" destOrd="0" presId="urn:microsoft.com/office/officeart/2005/8/layout/cycle1"/>
    <dgm:cxn modelId="{A60DB16C-9B75-3B45-B541-2B2CE4B30CAB}" type="presParOf" srcId="{62FA8F2E-1313-B848-A94C-2AD1DE993D3C}" destId="{9D26BF32-C3B5-6D45-BBF0-30E7F5343AF3}" srcOrd="3" destOrd="0" presId="urn:microsoft.com/office/officeart/2005/8/layout/cycle1"/>
    <dgm:cxn modelId="{4974A214-BE12-D247-81CA-BF67C69F7510}" type="presParOf" srcId="{62FA8F2E-1313-B848-A94C-2AD1DE993D3C}" destId="{C513A18E-6D0C-344B-ADB6-2FCD45DCC8A3}" srcOrd="4" destOrd="0" presId="urn:microsoft.com/office/officeart/2005/8/layout/cycle1"/>
    <dgm:cxn modelId="{4C74A3C1-1C0F-574A-81A2-07FF7346A28F}" type="presParOf" srcId="{62FA8F2E-1313-B848-A94C-2AD1DE993D3C}" destId="{BB422A5E-3805-1D4D-B173-08E8880A95EC}" srcOrd="5" destOrd="0" presId="urn:microsoft.com/office/officeart/2005/8/layout/cycle1"/>
    <dgm:cxn modelId="{9313B825-498B-A149-BEA1-091E15C92059}" type="presParOf" srcId="{62FA8F2E-1313-B848-A94C-2AD1DE993D3C}" destId="{4C0860E1-AAF8-1140-8106-C464284CE683}" srcOrd="6" destOrd="0" presId="urn:microsoft.com/office/officeart/2005/8/layout/cycle1"/>
    <dgm:cxn modelId="{B2DE17D0-03AE-D244-97BF-C391A6C19B0A}" type="presParOf" srcId="{62FA8F2E-1313-B848-A94C-2AD1DE993D3C}" destId="{5EC4D431-FF2B-6D41-820A-5A4F5A7F90DA}" srcOrd="7" destOrd="0" presId="urn:microsoft.com/office/officeart/2005/8/layout/cycle1"/>
    <dgm:cxn modelId="{5427E3D9-DC1C-7446-80DF-86B48D63AA93}" type="presParOf" srcId="{62FA8F2E-1313-B848-A94C-2AD1DE993D3C}" destId="{64A36D6F-3E66-1347-BFD4-5F35C614DC7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C64C10-CF7F-4024-89A9-2CB41B732467}" type="datetimeFigureOut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smtClean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80453B-8FFB-4F3F-A59B-639F1CC30F1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0412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Pravokotnik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Pravokotnik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Pravokotnik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Pravokotnik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aven konek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Pravokotnik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a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 smtClean="0"/>
              <a:t>Kliknite, če želite urediti slog podnaslova matrice</a:t>
            </a:r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5" name="Ograda datum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878CF-3602-4816-B47A-6C9D7CB47640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16" name="Ograda no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17" name="Ograda številke diapoz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E7DC7AD-310C-40D5-9FA5-6B73054042C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039BB-DD50-4D9E-87CE-887D6C9353FF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702D4-7BBA-4ECA-AA4E-6F9E5F0ECB5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Pravokotnik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Pravokotnik 5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Pravokotnik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avokotnik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ravokotnik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Raven konek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Elipsa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3" name="Ograda številke diapozitiva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E5DC-51FC-4E24-AE81-DE38C6BF58C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4" name="Ograda datum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F4EF9-86AB-49BE-953A-7E6E214F13A8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15" name="Ograda no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22765-FFA1-43F0-8DE6-C64699662D9C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DA1C0-B05C-4930-BB82-B2E3679F118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08406-EC16-4704-A978-FDAFB0A83353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0F360-54E1-437E-BBC6-D195DBCDADC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82D62-CE29-40FB-9A08-700A7FFB1CDC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A9823-A3A3-464E-A33D-A8CEF0F76C4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75E7E-AA9D-4E64-BF48-550C552F3746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8E158-E3AF-42FB-BD9E-7B4AB57B19E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42E7-9AA5-4F17-9626-5D483B51A93B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CB610-D41F-4F0A-A169-8C069BB1B30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52B2E-2F62-4DA3-A451-62AAD103E790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4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5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1155F-C694-492E-BDBE-FD4036990A2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28F7D-E393-41E8-A221-A12DF89A0602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3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4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6539-5D37-4686-9320-A1AF351C3A4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E571E-4403-411D-B454-E26AC51B959C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DDE6E-3F7E-4F1C-AA45-CFC63FD2E88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8" name="Ograda vsebine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86CC0-B26D-4F48-9094-746BE23D5C8F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35D32-8593-404F-9495-6810B14ECEC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485D7-0982-46AC-B2EA-95FD2C96DAAB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B81F8-C87B-4C2D-842F-BC60368C1EA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26DEF-8285-405E-9153-EBCD92B34419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70D39-73E9-43FF-BCF8-D55D2CAEB28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206DB-CE0C-4DC0-9898-9FE426EA8488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AECA-A19A-496B-9516-C38CEF07A97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Pravokotnik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Pravokotnik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Pravokotnik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avokotnik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ravokotnik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Pravokotnik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Pravokotnik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Raven konek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a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5" name="Ograda no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16" name="Ograda datum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B4184-6DA6-48C2-9A23-EE6632113753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17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1D883DC-0AC8-4242-8E46-54389D1190F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ven konektor 4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0" name="Ograda vsebine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2" name="Ograda vsebine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datuma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AF339-3D4C-4A94-89B2-91EBF7348482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7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8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39E08-3B1B-4A35-B6BF-127D24627EE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konektor 6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avokotnik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ravokotnik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Pravokotni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Pravokotnik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Pravokotnik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Raven konek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Pravokotnik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Elipsa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Elipsa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24" name="Ograda vsebine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26" name="Ograda vsebine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23" name="Naslov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8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AA69-FF32-4A80-B489-AE0DC4F248CD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19" name="Ograda noge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20" name="Ograda številke diapoz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A90003C-E529-402F-A6D9-788F306C1DD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D7F78-BF4E-46E8-9A33-F13FD0219894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81F20-6E5F-4FB7-A9F3-31F86653B15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Pravokotnik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Pravokotnik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Pravokotnik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Pravokotnik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Pravokotnik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1EFD3-1265-474F-99FA-2906D107C16A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9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10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526C10B-06FD-4871-83D7-6127AE84E40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Pravokotnik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Pravokotnik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avokotnik 7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ravokotni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ravokotnik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Raven konek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a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Pravokotnik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20" name="Ograda vsebine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6" name="Ograda številke diapozitiva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59AA266-1BC9-47EE-8293-1D7349A62ED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7" name="Ograda datum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CD196-DE5F-41BC-B3B5-E2E21BE31DB4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18" name="Ograda noge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ven konek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Pravokotnik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Pravokotnik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avokotnik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ravokotni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Pravokotnik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Pravokotnik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a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Pravokotnik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l-SI" noProof="0" smtClean="0"/>
              <a:t>Kliknite ikono, če želite dodati sliko</a:t>
            </a:r>
            <a:endParaRPr lang="en-US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16" name="Ograda številke diapozitiva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95A6E-F48A-47FE-9593-4A3FA8043EA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7" name="Ograda datuma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2246F-AACF-43FC-BEB6-DABA5AFA2D61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18" name="Ograda noge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avokotni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Pravokotnik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Pravokot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Pravokotni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ravokotnik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8ADDDB-B554-486F-BBF8-6F006B3C493B}" type="datetime1">
              <a:rPr lang="sl-SI"/>
              <a:pPr>
                <a:defRPr/>
              </a:pPr>
              <a:t>19.6.2014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8" name="Pravokotnik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Raven konek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Elipsa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F7FC99-8F4D-40C9-91EB-357CFF6EF0D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038" name="Ograda naslova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  <a:endParaRPr lang="en-US" smtClean="0"/>
          </a:p>
        </p:txBody>
      </p:sp>
      <p:sp>
        <p:nvSpPr>
          <p:cNvPr id="1039" name="Ograda besedila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grada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2051" name="Ograda besedila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AF2CA1-3728-4819-A251-6261AB5FAC5E}" type="datetime1">
              <a:rPr lang="sl-SI"/>
              <a:pPr>
                <a:defRPr/>
              </a:pPr>
              <a:t>19.6.2014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l-SI"/>
              <a:t>www.kz-consult.si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64C92D-5131-46D6-A89A-82309FEF3F5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Document1.docx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b="1" dirty="0" smtClean="0">
                <a:latin typeface="Calibri"/>
                <a:cs typeface="Calibri"/>
              </a:rPr>
              <a:t>Razvojni program občine Žirovnica 2009 – 2020 </a:t>
            </a:r>
            <a:r>
              <a:rPr lang="sl-SI" dirty="0" smtClean="0">
                <a:latin typeface="Calibri"/>
                <a:cs typeface="Calibri"/>
              </a:rPr>
              <a:t/>
            </a:r>
            <a:br>
              <a:rPr lang="sl-SI" dirty="0" smtClean="0">
                <a:latin typeface="Calibri"/>
                <a:cs typeface="Calibri"/>
              </a:rPr>
            </a:br>
            <a:r>
              <a:rPr lang="sl-SI" sz="27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novelacija za obdobje 2014 - 2020</a:t>
            </a:r>
            <a:endParaRPr lang="sl-SI" sz="2700" b="1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4340" name="Picture 2" descr="gl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94" y="3501008"/>
            <a:ext cx="8639753" cy="27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E:\Dokumenti\pisarna\LOGOTIP KZ\k&amp;z z imen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1397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dnaslov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sz="2000" dirty="0" smtClean="0">
                <a:latin typeface="Calibri" pitchFamily="34" charset="0"/>
                <a:cs typeface="Calibri" pitchFamily="34" charset="0"/>
              </a:rPr>
              <a:t>Predlog za občinski svet, 19.6.2014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4173461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51520" y="116632"/>
            <a:ext cx="8860928" cy="758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88A44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9pPr>
          </a:lstStyle>
          <a:p>
            <a:pPr algn="r" eaLnBrk="1" fontAlgn="t" hangingPunct="1"/>
            <a:r>
              <a:rPr lang="sl-SI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1 Kultura, turizem,  podeželje</a:t>
            </a:r>
          </a:p>
          <a:p>
            <a:pPr algn="r" eaLnBrk="1" fontAlgn="t" hangingPunct="1"/>
            <a:r>
              <a:rPr lang="sl-SI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Vaška tržnica </a:t>
            </a:r>
            <a:endParaRPr lang="sl-SI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733256"/>
            <a:ext cx="3032082" cy="619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912" y="573325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Število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samozaposelnih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 kmetov je naraslo iz 19 leta 2007 na 42 leta 2013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403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251520" y="116632"/>
            <a:ext cx="8860928" cy="758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88A44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9pPr>
          </a:lstStyle>
          <a:p>
            <a:pPr algn="r" eaLnBrk="1" fontAlgn="t" hangingPunct="1"/>
            <a:r>
              <a:rPr lang="sl-SI" sz="3200" b="1" dirty="0" smtClean="0">
                <a:solidFill>
                  <a:srgbClr val="D99694"/>
                </a:solidFill>
                <a:latin typeface="Calibri"/>
                <a:cs typeface="Calibri"/>
              </a:rPr>
              <a:t>1 Kultura, turizem,  podeželje</a:t>
            </a:r>
          </a:p>
          <a:p>
            <a:pPr algn="r" eaLnBrk="1" fontAlgn="t" hangingPunct="1"/>
            <a:r>
              <a:rPr lang="sl-SI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Pot kulturne dediščine (turistični produkt) </a:t>
            </a:r>
            <a:endParaRPr lang="sl-SI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608" y="1268760"/>
            <a:ext cx="9260617" cy="5718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708920"/>
            <a:ext cx="2483768" cy="1757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503" y="1268760"/>
            <a:ext cx="2519180" cy="146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437112"/>
            <a:ext cx="3240360" cy="2424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6632"/>
            <a:ext cx="154817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205038"/>
            <a:ext cx="8534400" cy="758825"/>
          </a:xfrm>
        </p:spPr>
        <p:txBody>
          <a:bodyPr/>
          <a:lstStyle/>
          <a:p>
            <a:r>
              <a:rPr lang="sl-SI" sz="3600" b="1" dirty="0">
                <a:solidFill>
                  <a:schemeClr val="accent3"/>
                </a:solidFill>
                <a:latin typeface="Calibri"/>
                <a:cs typeface="Calibri"/>
              </a:rPr>
              <a:t>1 Kultura,  turizem in </a:t>
            </a:r>
            <a:r>
              <a:rPr lang="sl-SI" sz="3600" b="1" dirty="0" smtClean="0">
                <a:solidFill>
                  <a:schemeClr val="accent3"/>
                </a:solidFill>
                <a:latin typeface="Calibri"/>
                <a:cs typeface="Calibri"/>
              </a:rPr>
              <a:t>podeželje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624" y="0"/>
            <a:ext cx="10188624" cy="6938618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609600" y="188640"/>
            <a:ext cx="8282880" cy="758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88A44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9pPr>
          </a:lstStyle>
          <a:p>
            <a:pPr algn="r" eaLnBrk="1" fontAlgn="t" hangingPunct="1"/>
            <a:r>
              <a:rPr lang="sl-SI" sz="3200" b="1" dirty="0" smtClean="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rPr>
              <a:t>1 Kultura, turizem,  podeželje</a:t>
            </a:r>
          </a:p>
          <a:p>
            <a:pPr algn="r" eaLnBrk="1" fontAlgn="t" hangingPunct="1"/>
            <a:r>
              <a:rPr lang="sl-SI" sz="3200" b="1" dirty="0" smtClean="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rPr>
              <a:t>Nov turističen produkt: Završnica 1.f. </a:t>
            </a:r>
            <a:endParaRPr lang="sl-SI" sz="3200" b="1" dirty="0">
              <a:solidFill>
                <a:schemeClr val="bg1">
                  <a:lumMod val="8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30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0" y="771045"/>
            <a:ext cx="9144000" cy="6086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1641" y="39282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t" hangingPunct="1"/>
            <a:r>
              <a:rPr lang="sl-SI" sz="2800" b="1" dirty="0">
                <a:solidFill>
                  <a:srgbClr val="D99694"/>
                </a:solidFill>
                <a:latin typeface="Calibri"/>
                <a:cs typeface="Calibri"/>
              </a:rPr>
              <a:t>1 Kultura, turizem,  </a:t>
            </a:r>
            <a:r>
              <a:rPr lang="sl-SI" sz="2800" b="1" dirty="0" smtClean="0">
                <a:solidFill>
                  <a:srgbClr val="D99694"/>
                </a:solidFill>
                <a:latin typeface="Calibri"/>
                <a:cs typeface="Calibri"/>
              </a:rPr>
              <a:t>podeželje  </a:t>
            </a:r>
          </a:p>
          <a:p>
            <a:pPr algn="r" eaLnBrk="1" fontAlgn="t" hangingPunct="1"/>
            <a:r>
              <a:rPr lang="sl-SI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Nov </a:t>
            </a:r>
            <a:r>
              <a:rPr lang="sl-SI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turističen produkt: Završnica 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7624" cy="69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61351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1641" y="39282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t" hangingPunct="1"/>
            <a:r>
              <a:rPr lang="sl-SI" sz="2800" b="1" dirty="0">
                <a:solidFill>
                  <a:srgbClr val="D99694"/>
                </a:solidFill>
                <a:latin typeface="Calibri"/>
                <a:cs typeface="Calibri"/>
              </a:rPr>
              <a:t>1 Kultura, turizem,  </a:t>
            </a:r>
            <a:r>
              <a:rPr lang="sl-SI" sz="2800" b="1" dirty="0" smtClean="0">
                <a:solidFill>
                  <a:srgbClr val="D99694"/>
                </a:solidFill>
                <a:latin typeface="Calibri"/>
                <a:cs typeface="Calibri"/>
              </a:rPr>
              <a:t>podeželje  </a:t>
            </a:r>
          </a:p>
          <a:p>
            <a:pPr algn="r" eaLnBrk="1" fontAlgn="t" hangingPunct="1"/>
            <a:r>
              <a:rPr lang="sl-SI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Nov </a:t>
            </a:r>
            <a:r>
              <a:rPr lang="sl-SI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turističen produkt: Završnica 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532440" cy="907306"/>
          </a:xfrm>
        </p:spPr>
        <p:txBody>
          <a:bodyPr/>
          <a:lstStyle/>
          <a:p>
            <a:pPr algn="r"/>
            <a:r>
              <a:rPr lang="sl-SI" sz="3200" b="1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2 Okoljske naložbe in skrbno urejanje </a:t>
            </a:r>
            <a:r>
              <a:rPr lang="sl-SI" sz="3200" b="1" dirty="0" smtClean="0">
                <a:solidFill>
                  <a:schemeClr val="accent3">
                    <a:lumMod val="75000"/>
                  </a:schemeClr>
                </a:solidFill>
                <a:cs typeface="Calibri"/>
              </a:rPr>
              <a:t>prostora</a:t>
            </a:r>
            <a:br>
              <a:rPr lang="sl-SI" sz="3200" b="1" dirty="0" smtClean="0">
                <a:solidFill>
                  <a:schemeClr val="accent3">
                    <a:lumMod val="75000"/>
                  </a:schemeClr>
                </a:solidFill>
                <a:cs typeface="Calibri"/>
              </a:rPr>
            </a:br>
            <a:r>
              <a:rPr lang="sl-SI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Cesta v Završnico 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948"/>
          <a:stretch/>
        </p:blipFill>
        <p:spPr>
          <a:xfrm>
            <a:off x="0" y="2545087"/>
            <a:ext cx="9144000" cy="43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999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24955"/>
            <a:ext cx="84249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sl-SI" sz="3200" b="1" dirty="0" smtClean="0">
                <a:solidFill>
                  <a:srgbClr val="77933C"/>
                </a:solidFill>
                <a:cs typeface="Calibri"/>
              </a:rPr>
              <a:t>2 Okoljske naložbe in skrbno urejanje prostora</a:t>
            </a:r>
          </a:p>
          <a:p>
            <a:pPr algn="r"/>
            <a:r>
              <a:rPr lang="sl-SI" sz="3200" b="1" dirty="0" smtClean="0">
                <a:solidFill>
                  <a:srgbClr val="7F7F7F"/>
                </a:solidFill>
                <a:cs typeface="Calibri"/>
              </a:rPr>
              <a:t>Vodohran Smokuč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40058" y="5661248"/>
            <a:ext cx="86741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F7F7F"/>
                </a:solidFill>
                <a:latin typeface="+mn-lt"/>
              </a:rPr>
              <a:t>100% </a:t>
            </a:r>
            <a:r>
              <a:rPr lang="en-US" sz="3200" b="1" dirty="0" err="1" smtClean="0">
                <a:solidFill>
                  <a:srgbClr val="7F7F7F"/>
                </a:solidFill>
                <a:latin typeface="+mn-lt"/>
              </a:rPr>
              <a:t>priključenost</a:t>
            </a:r>
            <a:r>
              <a:rPr lang="en-US" sz="3200" b="1" dirty="0" smtClean="0">
                <a:solidFill>
                  <a:srgbClr val="7F7F7F"/>
                </a:solidFill>
                <a:latin typeface="+mn-lt"/>
              </a:rPr>
              <a:t> gospodinjstev na javni </a:t>
            </a:r>
            <a:r>
              <a:rPr lang="en-US" sz="3200" b="1" dirty="0" err="1" smtClean="0">
                <a:solidFill>
                  <a:srgbClr val="7F7F7F"/>
                </a:solidFill>
                <a:latin typeface="+mn-lt"/>
              </a:rPr>
              <a:t>vodovd</a:t>
            </a:r>
            <a:r>
              <a:rPr lang="en-US" sz="3200" b="1" dirty="0" smtClean="0">
                <a:solidFill>
                  <a:srgbClr val="7F7F7F"/>
                </a:solidFill>
                <a:latin typeface="+mn-lt"/>
              </a:rPr>
              <a:t> </a:t>
            </a:r>
            <a:endParaRPr lang="en-US" sz="32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26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4955"/>
            <a:ext cx="84249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sl-SI" sz="3200" b="1" dirty="0" smtClean="0">
                <a:solidFill>
                  <a:srgbClr val="77933C"/>
                </a:solidFill>
                <a:cs typeface="Calibri"/>
              </a:rPr>
              <a:t>2 Okoljske naložbe in skrbno urejanje prostora</a:t>
            </a:r>
          </a:p>
          <a:p>
            <a:pPr algn="r"/>
            <a:r>
              <a:rPr lang="sl-SI" sz="3200" b="1" dirty="0" smtClean="0">
                <a:solidFill>
                  <a:srgbClr val="7F7F7F"/>
                </a:solidFill>
                <a:cs typeface="Calibri"/>
              </a:rPr>
              <a:t>LEK in energetske subvencije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5517232"/>
            <a:ext cx="8308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F7F7F"/>
                </a:solidFill>
                <a:latin typeface="+mn-lt"/>
              </a:rPr>
              <a:t>subvencioniranih 43 zasebnih energetskih projektov</a:t>
            </a:r>
            <a:endParaRPr lang="en-US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484784"/>
            <a:ext cx="4072997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336" y="1484784"/>
            <a:ext cx="2872313" cy="38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49174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560" y="24955"/>
            <a:ext cx="84249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sl-SI" sz="3200" b="1" dirty="0" smtClean="0">
                <a:solidFill>
                  <a:srgbClr val="77933C"/>
                </a:solidFill>
                <a:cs typeface="Calibri"/>
              </a:rPr>
              <a:t>2 Okoljske naložbe in skrbno urejanje prostora</a:t>
            </a:r>
          </a:p>
          <a:p>
            <a:pPr algn="r"/>
            <a:r>
              <a:rPr lang="sl-SI" sz="3200" b="1" dirty="0" smtClean="0">
                <a:solidFill>
                  <a:srgbClr val="7F7F7F"/>
                </a:solidFill>
                <a:cs typeface="Calibri"/>
              </a:rPr>
              <a:t>Zbirni center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6165304"/>
            <a:ext cx="61263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F7F7F"/>
                </a:solidFill>
                <a:latin typeface="+mn-lt"/>
              </a:rPr>
              <a:t>- 63% zmanjšanje količin odpadkov</a:t>
            </a:r>
            <a:endParaRPr lang="en-US" sz="32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68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0435" cy="1143000"/>
          </a:xfrm>
        </p:spPr>
        <p:txBody>
          <a:bodyPr/>
          <a:lstStyle/>
          <a:p>
            <a:pPr algn="r"/>
            <a:r>
              <a:rPr lang="sl-SI" sz="3200" b="1" dirty="0" smtClean="0">
                <a:solidFill>
                  <a:srgbClr val="77933C"/>
                </a:solidFill>
                <a:cs typeface="Calibri"/>
              </a:rPr>
              <a:t>2 </a:t>
            </a:r>
            <a:r>
              <a:rPr lang="sl-SI" sz="3200" b="1" dirty="0">
                <a:solidFill>
                  <a:srgbClr val="77933C"/>
                </a:solidFill>
                <a:cs typeface="Calibri"/>
              </a:rPr>
              <a:t>Okoljske naložbe in skrbno urejanje </a:t>
            </a:r>
            <a:r>
              <a:rPr lang="sl-SI" sz="3200" b="1" dirty="0" smtClean="0">
                <a:solidFill>
                  <a:srgbClr val="77933C"/>
                </a:solidFill>
                <a:cs typeface="Calibri"/>
              </a:rPr>
              <a:t>prostora</a:t>
            </a:r>
            <a:r>
              <a:rPr lang="sl-SI" sz="3200" b="1" dirty="0" smtClean="0">
                <a:solidFill>
                  <a:srgbClr val="7F7F7F"/>
                </a:solidFill>
                <a:cs typeface="Calibri"/>
              </a:rPr>
              <a:t/>
            </a:r>
            <a:br>
              <a:rPr lang="sl-SI" sz="3200" b="1" dirty="0" smtClean="0">
                <a:solidFill>
                  <a:srgbClr val="7F7F7F"/>
                </a:solidFill>
                <a:cs typeface="Calibri"/>
              </a:rPr>
            </a:br>
            <a:r>
              <a:rPr lang="sl-SI" sz="3200" b="1" dirty="0" smtClean="0">
                <a:solidFill>
                  <a:srgbClr val="7F7F7F"/>
                </a:solidFill>
                <a:cs typeface="Calibri"/>
              </a:rPr>
              <a:t>iz 16% na 39% prikljčenih na ČN, cilj 80%</a:t>
            </a:r>
            <a:endParaRPr lang="en-US" sz="3200" dirty="0">
              <a:solidFill>
                <a:srgbClr val="7F7F7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6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l-SI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b="1" dirty="0" smtClean="0">
                <a:latin typeface="Calibri" pitchFamily="34" charset="0"/>
                <a:cs typeface="Calibri" pitchFamily="34" charset="0"/>
              </a:rPr>
            </a:br>
            <a:r>
              <a:rPr lang="sl-SI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b="1" dirty="0" smtClean="0">
                <a:latin typeface="Calibri" pitchFamily="34" charset="0"/>
                <a:cs typeface="Calibri" pitchFamily="34" charset="0"/>
              </a:rPr>
            </a:br>
            <a:r>
              <a:rPr lang="sl-SI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b="1" dirty="0" smtClean="0">
                <a:latin typeface="Calibri" pitchFamily="34" charset="0"/>
                <a:cs typeface="Calibri" pitchFamily="34" charset="0"/>
              </a:rPr>
            </a:br>
            <a:r>
              <a:rPr lang="sl-SI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b="1" dirty="0" smtClean="0">
                <a:latin typeface="Calibri" pitchFamily="34" charset="0"/>
                <a:cs typeface="Calibri" pitchFamily="34" charset="0"/>
              </a:rPr>
            </a:br>
            <a:r>
              <a:rPr lang="sl-SI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dirty="0" smtClean="0">
                <a:latin typeface="Calibri" pitchFamily="34" charset="0"/>
                <a:cs typeface="Calibri" pitchFamily="34" charset="0"/>
              </a:rPr>
            </a:br>
            <a:r>
              <a:rPr lang="sl-SI" sz="4900" b="1" dirty="0" smtClean="0">
                <a:latin typeface="Calibri" pitchFamily="34" charset="0"/>
                <a:cs typeface="Calibri" pitchFamily="34" charset="0"/>
              </a:rPr>
              <a:t>Zakaj </a:t>
            </a:r>
            <a:r>
              <a:rPr lang="sl-SI" sz="4900" b="1" dirty="0" err="1" smtClean="0">
                <a:latin typeface="Calibri" pitchFamily="34" charset="0"/>
                <a:cs typeface="Calibri" pitchFamily="34" charset="0"/>
              </a:rPr>
              <a:t>novelacija</a:t>
            </a:r>
            <a:r>
              <a:rPr lang="sl-SI" sz="4900" b="1" dirty="0" smtClean="0">
                <a:latin typeface="Calibri" pitchFamily="34" charset="0"/>
                <a:cs typeface="Calibri" pitchFamily="34" charset="0"/>
              </a:rPr>
              <a:t>? </a:t>
            </a:r>
            <a:endParaRPr lang="sl-SI" sz="49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Ograda noge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dirty="0" err="1" smtClean="0"/>
              <a:t>www.kz-consult.si</a:t>
            </a:r>
          </a:p>
        </p:txBody>
      </p:sp>
      <p:sp>
        <p:nvSpPr>
          <p:cNvPr id="15363" name="Ograda vsebine 2"/>
          <p:cNvSpPr>
            <a:spLocks noGrp="1"/>
          </p:cNvSpPr>
          <p:nvPr>
            <p:ph sz="quarter" idx="4294967295"/>
          </p:nvPr>
        </p:nvSpPr>
        <p:spPr>
          <a:xfrm>
            <a:off x="395536" y="2060848"/>
            <a:ext cx="8352928" cy="36782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Razvojni program občine Žirovnica 2009 –2016 </a:t>
            </a:r>
          </a:p>
          <a:p>
            <a:pPr marL="0" indent="0" eaLnBrk="1" hangingPunct="1">
              <a:buNone/>
            </a:pPr>
            <a:r>
              <a:rPr lang="sl-SI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z elementi do leta 2020</a:t>
            </a:r>
          </a:p>
          <a:p>
            <a:pPr eaLnBrk="1" hangingPunct="1">
              <a:buFont typeface="Arial"/>
              <a:buChar char="•"/>
            </a:pPr>
            <a:endParaRPr lang="sl-SI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/>
              <a:buChar char="•"/>
            </a:pPr>
            <a:r>
              <a:rPr lang="sl-SI" dirty="0" smtClean="0">
                <a:latin typeface="Calibri" pitchFamily="34" charset="0"/>
                <a:cs typeface="Calibri" pitchFamily="34" charset="0"/>
              </a:rPr>
              <a:t>Novelacija predvidena v osnovnem dokumentu za leto 2014 </a:t>
            </a:r>
          </a:p>
          <a:p>
            <a:pPr eaLnBrk="1" hangingPunct="1">
              <a:buFont typeface="Arial"/>
              <a:buChar char="•"/>
            </a:pPr>
            <a:r>
              <a:rPr lang="sl-SI" dirty="0" smtClean="0">
                <a:latin typeface="Calibri" pitchFamily="34" charset="0"/>
                <a:cs typeface="Calibri" pitchFamily="34" charset="0"/>
              </a:rPr>
              <a:t>Nove usmeritve finančne perspektive EU 2014 – 2020</a:t>
            </a:r>
          </a:p>
          <a:p>
            <a:pPr eaLnBrk="1" hangingPunct="1">
              <a:buFont typeface="Arial"/>
              <a:buChar char="•"/>
            </a:pPr>
            <a:r>
              <a:rPr lang="sl-SI" dirty="0" smtClean="0">
                <a:latin typeface="Calibri" pitchFamily="34" charset="0"/>
                <a:cs typeface="Calibri" pitchFamily="34" charset="0"/>
              </a:rPr>
              <a:t>Spremenjene finančne okoliščine in potrebe občanov</a:t>
            </a:r>
          </a:p>
          <a:p>
            <a:pPr eaLnBrk="1" hangingPunct="1"/>
            <a:endParaRPr lang="sl-SI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64" name="Picture 2" descr="gl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214313"/>
            <a:ext cx="294163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1143000"/>
          </a:xfrm>
        </p:spPr>
        <p:txBody>
          <a:bodyPr/>
          <a:lstStyle/>
          <a:p>
            <a:pPr algn="r"/>
            <a:r>
              <a:rPr lang="sl-SI" sz="3200" b="1" dirty="0">
                <a:solidFill>
                  <a:srgbClr val="77933C"/>
                </a:solidFill>
                <a:cs typeface="Calibri"/>
              </a:rPr>
              <a:t>2 Okoljske naložbe in skrbno </a:t>
            </a:r>
            <a:r>
              <a:rPr lang="sl-SI" sz="3200" b="1" dirty="0" smtClean="0">
                <a:solidFill>
                  <a:srgbClr val="77933C"/>
                </a:solidFill>
                <a:cs typeface="Calibri"/>
              </a:rPr>
              <a:t>urejanje prostora</a:t>
            </a:r>
            <a:r>
              <a:rPr lang="sl-SI" sz="3200" b="1" dirty="0" smtClean="0">
                <a:solidFill>
                  <a:srgbClr val="7F7F7F"/>
                </a:solidFill>
                <a:cs typeface="Calibri"/>
              </a:rPr>
              <a:t/>
            </a:r>
            <a:br>
              <a:rPr lang="sl-SI" sz="3200" b="1" dirty="0" smtClean="0">
                <a:solidFill>
                  <a:srgbClr val="7F7F7F"/>
                </a:solidFill>
                <a:cs typeface="Calibri"/>
              </a:rPr>
            </a:br>
            <a:r>
              <a:rPr lang="sl-SI" sz="3200" b="1" dirty="0" smtClean="0">
                <a:solidFill>
                  <a:srgbClr val="7F7F7F"/>
                </a:solidFill>
                <a:cs typeface="Calibri"/>
              </a:rPr>
              <a:t>Poslovna cona – 8,5 ha omogoča razvoj podjetij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3" t="9719" r="103" b="7024"/>
          <a:stretch/>
        </p:blipFill>
        <p:spPr>
          <a:xfrm>
            <a:off x="0" y="1417052"/>
            <a:ext cx="9144000" cy="50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8381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953" y="3717032"/>
            <a:ext cx="4779734" cy="31409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44008" y="24954"/>
            <a:ext cx="4654352" cy="24679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sz="3200" b="1" dirty="0">
                <a:solidFill>
                  <a:schemeClr val="accent1"/>
                </a:solidFill>
                <a:cs typeface="Calibri"/>
              </a:rPr>
              <a:t>3 Aktivna in medgeneracijsko povezana skupnost</a:t>
            </a:r>
            <a:r>
              <a:rPr lang="sl-SI" sz="32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/>
            </a:r>
            <a:br>
              <a:rPr lang="sl-SI" sz="3200" b="1" dirty="0">
                <a:solidFill>
                  <a:schemeClr val="bg1">
                    <a:lumMod val="50000"/>
                  </a:schemeClr>
                </a:solidFill>
                <a:cs typeface="Calibri"/>
              </a:rPr>
            </a:br>
            <a:r>
              <a:rPr lang="sl-SI" sz="3200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</a:p>
          <a:p>
            <a:r>
              <a:rPr lang="sl-SI" sz="3200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Manjša igrišča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30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/>
          <a:lstStyle/>
          <a:p>
            <a:pPr algn="r" eaLnBrk="1" fontAlgn="t" hangingPunct="1"/>
            <a:r>
              <a:rPr lang="sl-SI" sz="3200" b="1" dirty="0">
                <a:solidFill>
                  <a:schemeClr val="accent1"/>
                </a:solidFill>
                <a:latin typeface="Calibri"/>
                <a:cs typeface="Calibri"/>
              </a:rPr>
              <a:t>3 Aktivna in medgeneracijsko povezana </a:t>
            </a:r>
            <a:r>
              <a:rPr lang="sl-SI" sz="3200" b="1" dirty="0" smtClean="0">
                <a:solidFill>
                  <a:schemeClr val="accent1"/>
                </a:solidFill>
                <a:latin typeface="Calibri"/>
                <a:cs typeface="Calibri"/>
              </a:rPr>
              <a:t>skupnost</a:t>
            </a:r>
            <a:r>
              <a:rPr lang="sl-SI" sz="32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sl-SI" sz="32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sl-SI" sz="32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Večnamenska dvorana</a:t>
            </a:r>
            <a:br>
              <a:rPr lang="sl-SI" sz="32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sl-SI" sz="32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44% odraslih vključenih v športne aktivnosti</a:t>
            </a:r>
            <a:endParaRPr lang="sl-SI" sz="3200" b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1075"/>
            <a:ext cx="9144000" cy="48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4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pPr algn="r" eaLnBrk="1" fontAlgn="t" hangingPunct="1"/>
            <a:r>
              <a:rPr lang="sl-SI" sz="3600" b="1" dirty="0">
                <a:solidFill>
                  <a:srgbClr val="7F7F7F"/>
                </a:solidFill>
                <a:latin typeface="Calibri"/>
                <a:cs typeface="Calibri"/>
              </a:rPr>
              <a:t>4 Prijazna in učinkovita </a:t>
            </a:r>
            <a:r>
              <a:rPr lang="sl-SI" sz="3600" b="1" dirty="0" smtClean="0">
                <a:solidFill>
                  <a:srgbClr val="7F7F7F"/>
                </a:solidFill>
                <a:latin typeface="Calibri"/>
                <a:cs typeface="Calibri"/>
              </a:rPr>
              <a:t>občina</a:t>
            </a:r>
            <a:br>
              <a:rPr lang="sl-SI" sz="3600" b="1" dirty="0" smtClean="0">
                <a:solidFill>
                  <a:srgbClr val="7F7F7F"/>
                </a:solidFill>
                <a:latin typeface="Calibri"/>
                <a:cs typeface="Calibri"/>
              </a:rPr>
            </a:br>
            <a:r>
              <a:rPr lang="sl-SI" sz="3600" b="1" dirty="0" smtClean="0">
                <a:solidFill>
                  <a:srgbClr val="7F7F7F"/>
                </a:solidFill>
                <a:latin typeface="Calibri"/>
                <a:cs typeface="Calibri"/>
              </a:rPr>
              <a:t>Sodobnejši prostori občine</a:t>
            </a:r>
            <a:endParaRPr lang="sl-SI" sz="3600" b="1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740"/>
          <a:stretch/>
        </p:blipFill>
        <p:spPr>
          <a:xfrm>
            <a:off x="0" y="1518908"/>
            <a:ext cx="9144000" cy="49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Calibri"/>
                <a:cs typeface="Calibri"/>
              </a:rPr>
              <a:t>Ugotovitve</a:t>
            </a:r>
            <a:endParaRPr lang="en-US" sz="4000" b="1" dirty="0">
              <a:latin typeface="Calibri"/>
              <a:cs typeface="Calibri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63579416"/>
              </p:ext>
            </p:extLst>
          </p:nvPr>
        </p:nvGraphicFramePr>
        <p:xfrm>
          <a:off x="107504" y="1268760"/>
          <a:ext cx="903649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sp>
        <p:nvSpPr>
          <p:cNvPr id="8" name="Sequential Access Storage 7"/>
          <p:cNvSpPr/>
          <p:nvPr/>
        </p:nvSpPr>
        <p:spPr>
          <a:xfrm>
            <a:off x="2339752" y="5278505"/>
            <a:ext cx="2212417" cy="1584176"/>
          </a:xfrm>
          <a:prstGeom prst="flowChartMagneticTap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Kar je dobro in deluje ohranimo še naprej.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Sequential Access Storage 8"/>
          <p:cNvSpPr/>
          <p:nvPr/>
        </p:nvSpPr>
        <p:spPr>
          <a:xfrm>
            <a:off x="6732240" y="5085184"/>
            <a:ext cx="2212417" cy="1584176"/>
          </a:xfrm>
          <a:prstGeom prst="flowChartMagneticTap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Okrepimo tam, kjer  zaostajamo za cilji.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4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494148"/>
              </p:ext>
            </p:extLst>
          </p:nvPr>
        </p:nvGraphicFramePr>
        <p:xfrm>
          <a:off x="323528" y="188640"/>
          <a:ext cx="9433048" cy="6146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Document" r:id="rId4" imgW="9004300" imgH="5867400" progId="Word.Document.12">
                  <p:embed/>
                </p:oleObj>
              </mc:Choice>
              <mc:Fallback>
                <p:oleObj name="Document" r:id="rId4" imgW="9004300" imgH="586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188640"/>
                        <a:ext cx="9433048" cy="6146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515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5536" y="548680"/>
            <a:ext cx="8280920" cy="1275457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NOVELACIJA RAZVOJNEGA PROGRAMA OBČINE ŽIROVNICA ZA OBDOBJE 2014 - 2020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pic>
        <p:nvPicPr>
          <p:cNvPr id="5" name="Picture 2" descr="gl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94" y="3501008"/>
            <a:ext cx="8639753" cy="27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72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Izhodišča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r"/>
            <a:r>
              <a:rPr lang="en-US" dirty="0" err="1" smtClean="0">
                <a:latin typeface="Calibri"/>
                <a:cs typeface="Calibri"/>
              </a:rPr>
              <a:t>Novelacija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363" name="Ograda vsebine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r>
              <a:rPr lang="sl-SI" sz="2000" dirty="0" smtClean="0">
                <a:latin typeface="Calibri" pitchFamily="34" charset="0"/>
                <a:cs typeface="Calibri" pitchFamily="34" charset="0"/>
              </a:rPr>
              <a:t>Vmensa ocena realizacije</a:t>
            </a:r>
          </a:p>
          <a:p>
            <a:pPr eaLnBrk="1" hangingPunct="1"/>
            <a:r>
              <a:rPr lang="sl-SI" sz="2000" dirty="0" smtClean="0">
                <a:latin typeface="Calibri" pitchFamily="34" charset="0"/>
                <a:cs typeface="Calibri" pitchFamily="34" charset="0"/>
              </a:rPr>
              <a:t>Ažuriranje podatkov in nova ocena stanja</a:t>
            </a:r>
          </a:p>
          <a:p>
            <a:pPr eaLnBrk="1" hangingPunct="1"/>
            <a:r>
              <a:rPr lang="sl-SI" sz="2000" dirty="0">
                <a:latin typeface="Calibri" pitchFamily="34" charset="0"/>
                <a:cs typeface="Calibri" pitchFamily="34" charset="0"/>
              </a:rPr>
              <a:t>Upoštevajo nove potrebe občanov  </a:t>
            </a:r>
          </a:p>
          <a:p>
            <a:pPr eaLnBrk="1" hangingPunct="1"/>
            <a:r>
              <a:rPr lang="sl-SI" sz="2000" dirty="0">
                <a:latin typeface="Calibri" pitchFamily="34" charset="0"/>
                <a:cs typeface="Calibri" pitchFamily="34" charset="0"/>
              </a:rPr>
              <a:t>Usmeritve finančne perspektive EU 2014 – 2020</a:t>
            </a:r>
          </a:p>
          <a:p>
            <a:pPr eaLnBrk="1" hangingPunct="1"/>
            <a:r>
              <a:rPr lang="sl-SI" sz="2000" dirty="0">
                <a:latin typeface="Calibri" pitchFamily="34" charset="0"/>
                <a:cs typeface="Calibri" pitchFamily="34" charset="0"/>
              </a:rPr>
              <a:t>Zahteve Zakona o uresničevanju javnega interesa za </a:t>
            </a:r>
            <a:r>
              <a:rPr lang="sl-SI" sz="2000" dirty="0" smtClean="0">
                <a:latin typeface="Calibri" pitchFamily="34" charset="0"/>
                <a:cs typeface="Calibri" pitchFamily="34" charset="0"/>
              </a:rPr>
              <a:t>kulturo</a:t>
            </a:r>
          </a:p>
          <a:p>
            <a:pPr eaLnBrk="1" hangingPunct="1"/>
            <a:r>
              <a:rPr lang="sl-SI" sz="2000" dirty="0" smtClean="0">
                <a:latin typeface="Calibri" pitchFamily="34" charset="0"/>
                <a:cs typeface="Calibri" pitchFamily="34" charset="0"/>
              </a:rPr>
              <a:t>Nove finančne predpostavke (razvojni potencial proračuna se je povečal)</a:t>
            </a:r>
            <a:endParaRPr lang="sl-SI" sz="20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sl-SI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sl-SI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sl-SI" sz="2400" b="1" u="sng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Ohranili razvojni koncpet 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(manjše dopolnitve vizije in popravki kazalnikov)</a:t>
            </a:r>
          </a:p>
          <a:p>
            <a:pPr eaLnBrk="1" hangingPunct="1"/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3 ukinjeni projekti </a:t>
            </a:r>
          </a:p>
          <a:p>
            <a:pPr eaLnBrk="1" hangingPunct="1"/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11 zaključenih projektov</a:t>
            </a:r>
          </a:p>
          <a:p>
            <a:pPr eaLnBrk="1" hangingPunct="1"/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14 nadomestnih ali preoblikovanih projektov</a:t>
            </a:r>
          </a:p>
          <a:p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l-SI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b="1" dirty="0" smtClean="0">
                <a:latin typeface="Calibri" pitchFamily="34" charset="0"/>
                <a:cs typeface="Calibri" pitchFamily="34" charset="0"/>
              </a:rPr>
            </a:br>
            <a:r>
              <a:rPr lang="sl-SI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b="1" dirty="0" smtClean="0">
                <a:latin typeface="Calibri" pitchFamily="34" charset="0"/>
                <a:cs typeface="Calibri" pitchFamily="34" charset="0"/>
              </a:rPr>
            </a:br>
            <a:r>
              <a:rPr lang="sl-SI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b="1" dirty="0" smtClean="0">
                <a:latin typeface="Calibri" pitchFamily="34" charset="0"/>
                <a:cs typeface="Calibri" pitchFamily="34" charset="0"/>
              </a:rPr>
            </a:br>
            <a:r>
              <a:rPr lang="sl-SI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b="1" dirty="0" smtClean="0">
                <a:latin typeface="Calibri" pitchFamily="34" charset="0"/>
                <a:cs typeface="Calibri" pitchFamily="34" charset="0"/>
              </a:rPr>
            </a:br>
            <a:r>
              <a:rPr lang="sl-SI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dirty="0" smtClean="0">
                <a:latin typeface="Calibri" pitchFamily="34" charset="0"/>
                <a:cs typeface="Calibri" pitchFamily="34" charset="0"/>
              </a:rPr>
            </a:br>
            <a:r>
              <a:rPr lang="sl-SI" sz="4900" b="1" dirty="0" smtClean="0">
                <a:latin typeface="Calibri" pitchFamily="34" charset="0"/>
                <a:cs typeface="Calibri" pitchFamily="34" charset="0"/>
              </a:rPr>
              <a:t>Bistvene spremembe</a:t>
            </a:r>
            <a:endParaRPr lang="sl-SI" sz="49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Ograda noge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dirty="0" err="1" smtClean="0"/>
              <a:t>www.kz-consult.si</a:t>
            </a:r>
          </a:p>
        </p:txBody>
      </p:sp>
      <p:pic>
        <p:nvPicPr>
          <p:cNvPr id="15364" name="Picture 2" descr="gl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214313"/>
            <a:ext cx="294163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11960" y="1628800"/>
            <a:ext cx="935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sl-SI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Vizija Žirovnica 2020 </a:t>
            </a:r>
          </a:p>
        </p:txBody>
      </p:sp>
      <p:sp>
        <p:nvSpPr>
          <p:cNvPr id="15363" name="Ograda vsebine 6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ctr">
              <a:buFont typeface="Wingdings 2" pitchFamily="18" charset="2"/>
              <a:buNone/>
              <a:defRPr/>
            </a:pPr>
            <a:r>
              <a:rPr lang="sl-SI" sz="2800" b="1" dirty="0" smtClean="0">
                <a:solidFill>
                  <a:schemeClr val="accent3">
                    <a:lumMod val="50000"/>
                  </a:schemeClr>
                </a:solidFill>
                <a:latin typeface="Lucida Handwriting" pitchFamily="66" charset="0"/>
              </a:rPr>
              <a:t> 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sl-SI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</a:rPr>
              <a:t>“s kulturo in turizmom v srcu “</a:t>
            </a:r>
          </a:p>
          <a:p>
            <a:pPr>
              <a:defRPr/>
            </a:pPr>
            <a:endParaRPr lang="sl-SI" dirty="0" smtClean="0"/>
          </a:p>
          <a:p>
            <a:pPr>
              <a:defRPr/>
            </a:pPr>
            <a:r>
              <a:rPr lang="sl-SI" sz="2000" dirty="0" smtClean="0">
                <a:latin typeface="Calibri" pitchFamily="34" charset="0"/>
                <a:cs typeface="Calibri" pitchFamily="34" charset="0"/>
              </a:rPr>
              <a:t>Občina Žirovnica bo v slovenskem  in čezmejnem prostoru prepoznavna  kot </a:t>
            </a:r>
            <a:r>
              <a:rPr lang="sl-SI" sz="20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turistična  občina, specializirana v  doživljanje kulture </a:t>
            </a:r>
            <a:r>
              <a:rPr lang="sl-SI" sz="2000" b="1" i="1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in narave</a:t>
            </a:r>
            <a:r>
              <a:rPr lang="sl-SI" sz="20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 dediščine  preteklosti, ustvarjalnosti svojih velikih  poetov in literatov ter izjemne kulturne  krajine</a:t>
            </a:r>
            <a:r>
              <a:rPr lang="sl-SI" sz="2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  </a:t>
            </a:r>
            <a:r>
              <a:rPr lang="sl-SI" sz="2000" dirty="0" smtClean="0">
                <a:latin typeface="Calibri" pitchFamily="34" charset="0"/>
                <a:cs typeface="Calibri" pitchFamily="34" charset="0"/>
              </a:rPr>
              <a:t>Aktiviranje potencialov dediščine bo </a:t>
            </a:r>
            <a:r>
              <a:rPr lang="sl-SI" sz="2000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temeljilo na znanju </a:t>
            </a:r>
            <a:r>
              <a:rPr lang="sl-SI" sz="2000" i="1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domačih ljudi</a:t>
            </a:r>
            <a:r>
              <a:rPr lang="sl-SI" sz="2000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sl-SI" sz="2000" dirty="0" smtClean="0">
                <a:latin typeface="Calibri" pitchFamily="34" charset="0"/>
                <a:cs typeface="Calibri" pitchFamily="34" charset="0"/>
              </a:rPr>
              <a:t>podjetniški pobudi, inovativnejšemu trženju, zmogljivosti prostora in varovanju naravnega okolja.</a:t>
            </a:r>
          </a:p>
          <a:p>
            <a:pPr>
              <a:defRPr/>
            </a:pPr>
            <a:endParaRPr lang="sl-SI" sz="20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sl-SI" sz="2000" dirty="0" smtClean="0">
                <a:latin typeface="Calibri" pitchFamily="34" charset="0"/>
                <a:cs typeface="Calibri" pitchFamily="34" charset="0"/>
              </a:rPr>
              <a:t>Vse druge dejavnosti v občini se razvijajo enakomerno s ciljem  zadovoljevanja  vseh sodobnih potreb občanov in v podporo osnovni usmeritvi razvoja občine</a:t>
            </a:r>
            <a:r>
              <a:rPr lang="sl-SI" sz="2000" dirty="0" smtClean="0"/>
              <a:t>.</a:t>
            </a:r>
          </a:p>
          <a:p>
            <a:pPr eaLnBrk="1" hangingPunct="1">
              <a:defRPr/>
            </a:pPr>
            <a:endParaRPr lang="sl-SI" dirty="0" smtClean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pic>
        <p:nvPicPr>
          <p:cNvPr id="6" name="Picture 2" descr="gl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214313"/>
            <a:ext cx="294163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sz="3600" b="1" dirty="0" smtClean="0">
                <a:latin typeface="Calibri" pitchFamily="34" charset="0"/>
                <a:cs typeface="Calibri" pitchFamily="34" charset="0"/>
              </a:rPr>
              <a:t>Kako?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574882" cy="504056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7559824" y="3573016"/>
            <a:ext cx="1584176" cy="457200"/>
          </a:xfrm>
          <a:prstGeom prst="wedgeEllipseCallou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9.12.2013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83568" y="5373216"/>
            <a:ext cx="3096344" cy="1270949"/>
          </a:xfrm>
          <a:prstGeom prst="wedgeEllipseCallou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April – maj  2014, 57 pobud od 6 oseb oz. organizacij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8" name="Picture 2" descr="gla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214313"/>
            <a:ext cx="294163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65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>
                <a:latin typeface="Calibri" pitchFamily="34" charset="0"/>
                <a:cs typeface="Calibri" pitchFamily="34" charset="0"/>
              </a:rPr>
              <a:t>VIZIJA ŽIROVNICA 2020: </a:t>
            </a: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</a:rPr>
              <a:t>“s kulturo in turizmom v srcu “</a:t>
            </a:r>
            <a:endParaRPr lang="sl-SI" sz="2400" dirty="0" smtClean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55121316"/>
              </p:ext>
            </p:extLst>
          </p:nvPr>
        </p:nvGraphicFramePr>
        <p:xfrm>
          <a:off x="214282" y="1214422"/>
          <a:ext cx="8786874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5" name="PoljeZBesedilom 5"/>
          <p:cNvSpPr txBox="1">
            <a:spLocks noChangeArrowheads="1"/>
          </p:cNvSpPr>
          <p:nvPr/>
        </p:nvSpPr>
        <p:spPr bwMode="auto">
          <a:xfrm>
            <a:off x="2407290" y="5786438"/>
            <a:ext cx="448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l-SI" dirty="0">
                <a:latin typeface="Calibri" pitchFamily="34" charset="0"/>
                <a:cs typeface="Calibri" pitchFamily="34" charset="0"/>
              </a:rPr>
              <a:t>Cilj / Prioriteta 4: Prijazna in učinkovita občina</a:t>
            </a:r>
          </a:p>
        </p:txBody>
      </p:sp>
      <p:sp>
        <p:nvSpPr>
          <p:cNvPr id="6" name="Elipsa 5"/>
          <p:cNvSpPr/>
          <p:nvPr/>
        </p:nvSpPr>
        <p:spPr>
          <a:xfrm>
            <a:off x="755576" y="1556792"/>
            <a:ext cx="1800200" cy="1665287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Elipsa 6"/>
          <p:cNvSpPr/>
          <p:nvPr/>
        </p:nvSpPr>
        <p:spPr>
          <a:xfrm>
            <a:off x="3779912" y="1556792"/>
            <a:ext cx="1665287" cy="1665287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rada vsebine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94503210"/>
              </p:ext>
            </p:extLst>
          </p:nvPr>
        </p:nvGraphicFramePr>
        <p:xfrm>
          <a:off x="28641" y="692696"/>
          <a:ext cx="8964487" cy="5963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805"/>
                <a:gridCol w="2322115"/>
                <a:gridCol w="2294445"/>
                <a:gridCol w="2241122"/>
              </a:tblGrid>
              <a:tr h="810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1.1. Javni kulturno turistični objekti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sl-SI" sz="160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1.2. Tematske poti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sl-SI" sz="160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1.3. Ambiciozno trženje turizma in kulture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sl-SI" sz="160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1.4. Podjetno podeželje</a:t>
                      </a:r>
                    </a:p>
                  </a:txBody>
                  <a:tcPr/>
                </a:tc>
              </a:tr>
              <a:tr h="8257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 smtClean="0">
                          <a:solidFill>
                            <a:schemeClr val="accent2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P1</a:t>
                      </a:r>
                      <a:r>
                        <a:rPr lang="sl-SI" sz="1600" dirty="0">
                          <a:solidFill>
                            <a:schemeClr val="accent2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: </a:t>
                      </a:r>
                      <a:r>
                        <a:rPr lang="sl-SI" sz="1600" b="1" dirty="0">
                          <a:solidFill>
                            <a:schemeClr val="accent2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CENTER KULTURE </a:t>
                      </a:r>
                      <a:r>
                        <a:rPr lang="sl-SI" sz="1600" b="1" dirty="0" smtClean="0">
                          <a:solidFill>
                            <a:schemeClr val="accent2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BREZNICA</a:t>
                      </a:r>
                      <a:endParaRPr lang="sl-SI" sz="1600" dirty="0">
                        <a:solidFill>
                          <a:schemeClr val="accent2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P4</a:t>
                      </a:r>
                      <a:r>
                        <a:rPr lang="sl-SI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:  POT KULTURNE </a:t>
                      </a:r>
                      <a:r>
                        <a:rPr lang="sl-SI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DEDIŠČINE </a:t>
                      </a:r>
                      <a:r>
                        <a:rPr lang="sl-SI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sl-SI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</a:t>
                      </a:r>
                      <a:r>
                        <a:rPr lang="sl-SI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10: </a:t>
                      </a:r>
                      <a:r>
                        <a:rPr lang="sl-SI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TRŽENJE</a:t>
                      </a:r>
                      <a:r>
                        <a:rPr lang="sl-SI" sz="16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sl-SI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ITP POT </a:t>
                      </a:r>
                      <a:r>
                        <a:rPr lang="sl-SI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KULTURNE </a:t>
                      </a:r>
                      <a:r>
                        <a:rPr lang="sl-SI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DEDIŠČINE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r>
                        <a:rPr lang="en-US" sz="1600" b="1" i="0" dirty="0" smtClean="0">
                          <a:solidFill>
                            <a:srgbClr val="C0504D"/>
                          </a:solidFill>
                          <a:latin typeface="Lucida Grande"/>
                          <a:ea typeface="Lucida Grande"/>
                          <a:cs typeface="Lucida Grande"/>
                        </a:rPr>
                        <a:t>℗</a:t>
                      </a:r>
                      <a:endParaRPr lang="sl-SI" sz="1600" dirty="0" smtClean="0">
                        <a:solidFill>
                          <a:schemeClr val="accent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l-SI" sz="16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 14:  PODEŽELSKE SPODBUDE </a:t>
                      </a:r>
                      <a:r>
                        <a:rPr kumimoji="0" lang="sl-SI" sz="1600" b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za</a:t>
                      </a:r>
                      <a:r>
                        <a:rPr kumimoji="0" lang="sl-SI" sz="1600" b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večjo lokalno samooskrbo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b="1" dirty="0" smtClean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</a:tr>
              <a:tr h="8556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 smtClean="0">
                          <a:solidFill>
                            <a:schemeClr val="accent2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P2 : ARHEOLOŠKI PARK AJDNA</a:t>
                      </a:r>
                      <a:endParaRPr lang="sl-SI" sz="1600" b="0" dirty="0" smtClean="0">
                        <a:solidFill>
                          <a:schemeClr val="accent2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P5 : TURISTIČNO REKREACIJSKI CENTER  ZAVRŠNICA , </a:t>
                      </a: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2. </a:t>
                      </a: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faza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P11: </a:t>
                      </a:r>
                      <a:r>
                        <a:rPr lang="sl-SI" sz="1600" b="1" dirty="0" smtClean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PODPORA NAMESTITVENIM</a:t>
                      </a:r>
                      <a:r>
                        <a:rPr lang="sl-SI" sz="1600" b="1" baseline="0" dirty="0" smtClean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ZMOGLJIVOSTIM</a:t>
                      </a:r>
                      <a:r>
                        <a:rPr lang="sl-SI" sz="1400" b="0" baseline="0" dirty="0" smtClean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kumimoji="0" lang="sl-SI" sz="1400" b="0" kern="1200" dirty="0" smtClean="0">
                          <a:solidFill>
                            <a:srgbClr val="4F81BD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 razpis!)</a:t>
                      </a:r>
                      <a:endParaRPr lang="en-US" sz="1400" b="0" dirty="0" smtClean="0">
                        <a:solidFill>
                          <a:srgbClr val="4F81BD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P15: </a:t>
                      </a:r>
                      <a:r>
                        <a:rPr lang="sl-SI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VAŠKA </a:t>
                      </a:r>
                      <a:r>
                        <a:rPr lang="sl-SI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TRŽNICA </a:t>
                      </a:r>
                      <a:r>
                        <a:rPr lang="sl-SI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sl-SI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9D9D9"/>
                    </a:solidFill>
                  </a:tcPr>
                </a:tc>
              </a:tr>
              <a:tr h="8287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P3</a:t>
                      </a: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: UPRAVLJANJE  PREŠERNOVE IN FINŽGARJEVE </a:t>
                      </a: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HIŠE</a:t>
                      </a:r>
                      <a:r>
                        <a:rPr kumimoji="0" lang="sl-SI" sz="1600" kern="1200" dirty="0" smtClean="0">
                          <a:solidFill>
                            <a:schemeClr val="dk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en-US" sz="1600" dirty="0" smtClean="0"/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P6:  </a:t>
                      </a:r>
                      <a:r>
                        <a:rPr lang="sl-SI" sz="16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PRIREDITVENI </a:t>
                      </a:r>
                      <a:r>
                        <a:rPr lang="sl-SI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sl-SI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PROSTOR S </a:t>
                      </a:r>
                      <a:r>
                        <a:rPr lang="sl-SI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KONJENIŠKIM CENTROM</a:t>
                      </a:r>
                      <a:r>
                        <a:rPr lang="sl-SI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</a:p>
                  </a:txBody>
                  <a:tcPr marL="89535" marR="89535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12: </a:t>
                      </a:r>
                      <a:r>
                        <a:rPr lang="sl-SI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LOKALNI PROGRAM KULTURE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en-US" sz="1600" b="1" i="0" dirty="0" smtClean="0">
                        <a:solidFill>
                          <a:srgbClr val="C0504D"/>
                        </a:solidFill>
                        <a:latin typeface="Lucida Grande"/>
                        <a:ea typeface="Lucida Grande"/>
                        <a:cs typeface="Lucida Grande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sl-SI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 16 : ETNO SPODBUDE IN VARSTVO KULTURNE DEDIŠČINE </a:t>
                      </a:r>
                      <a:r>
                        <a:rPr kumimoji="0" lang="sl-SI" sz="1600" b="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(nov razpis!)</a:t>
                      </a:r>
                      <a:endParaRPr lang="en-US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F2DCDB"/>
                    </a:solidFill>
                  </a:tcPr>
                </a:tc>
              </a:tr>
              <a:tr h="960825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rgbClr val="C0504D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P7:  SPREHAJALNE POTI </a:t>
                      </a:r>
                      <a:r>
                        <a:rPr lang="sl-SI" sz="16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(1. Sončna pot, 2. </a:t>
                      </a:r>
                      <a:r>
                        <a:rPr lang="sl-SI" sz="1600" b="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Stagne</a:t>
                      </a:r>
                      <a:r>
                        <a:rPr lang="sl-SI" sz="16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)</a:t>
                      </a:r>
                    </a:p>
                  </a:txBody>
                  <a:tcPr marL="89535" marR="89535" marT="0" marB="0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13: SELEKCIJA IN NADGRADNJA </a:t>
                      </a: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PRIREDITEV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b="1" dirty="0" smtClean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sl-SI" sz="16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 17:  PODJETNIŠKE SPODBUDE za mikro podjetja  in nova delovna mesta</a:t>
                      </a:r>
                      <a:r>
                        <a:rPr kumimoji="0" lang="sl-SI" sz="16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 </a:t>
                      </a:r>
                      <a:r>
                        <a:rPr kumimoji="0" lang="sl-SI" sz="1600" kern="1200" dirty="0" smtClean="0">
                          <a:solidFill>
                            <a:schemeClr val="dk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FFFFFF"/>
                    </a:solidFill>
                  </a:tcPr>
                </a:tc>
              </a:tr>
              <a:tr h="552474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rgbClr val="C0504D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P8:</a:t>
                      </a:r>
                      <a:r>
                        <a:rPr lang="sl-SI" sz="1600" dirty="0">
                          <a:solidFill>
                            <a:srgbClr val="C0504D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sl-SI" sz="1600" b="1" dirty="0">
                          <a:solidFill>
                            <a:srgbClr val="C0504D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KOLESARSKE </a:t>
                      </a:r>
                      <a:r>
                        <a:rPr lang="sl-SI" sz="1600" b="1" dirty="0" smtClean="0">
                          <a:solidFill>
                            <a:srgbClr val="C0504D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POTI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b="1" dirty="0" smtClean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1066645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accent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 smtClean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9: AKCIJE ZA OHRANJANJE BIOTSKE RAZNOVRSTNOSTI</a:t>
                      </a:r>
                      <a:endParaRPr lang="sl-SI" sz="1400" b="0" dirty="0" smtClean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175379" y="0"/>
            <a:ext cx="8964612" cy="687387"/>
          </a:xfrm>
        </p:spPr>
        <p:txBody>
          <a:bodyPr/>
          <a:lstStyle/>
          <a:p>
            <a:pPr lvl="0"/>
            <a:r>
              <a:rPr lang="sl-SI" sz="2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Prioriteta 1: </a:t>
            </a:r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Sožitje kultura, turizem, podeželje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quential Access Storage 3"/>
          <p:cNvSpPr/>
          <p:nvPr/>
        </p:nvSpPr>
        <p:spPr>
          <a:xfrm>
            <a:off x="6567465" y="4406395"/>
            <a:ext cx="2566832" cy="2448272"/>
          </a:xfrm>
          <a:prstGeom prst="flowChartMagneticTap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b="1" dirty="0" smtClean="0"/>
              <a:t>A</a:t>
            </a:r>
            <a:r>
              <a:rPr lang="en-US" b="1" dirty="0" smtClean="0"/>
              <a:t>KTIVIRANJE OBČANOV ZA TURIZEM  in</a:t>
            </a:r>
          </a:p>
          <a:p>
            <a:pPr algn="ctr"/>
            <a:r>
              <a:rPr lang="en-US" sz="2800" b="1" dirty="0" smtClean="0"/>
              <a:t>T</a:t>
            </a:r>
            <a:r>
              <a:rPr lang="en-US" b="1" dirty="0" smtClean="0"/>
              <a:t>RŽENJE </a:t>
            </a:r>
            <a:r>
              <a:rPr lang="en-US" sz="2000" b="1" dirty="0" smtClean="0"/>
              <a:t>PKD</a:t>
            </a:r>
          </a:p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rada vsebine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34789472"/>
              </p:ext>
            </p:extLst>
          </p:nvPr>
        </p:nvGraphicFramePr>
        <p:xfrm>
          <a:off x="1" y="692696"/>
          <a:ext cx="9035479" cy="6140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370"/>
                <a:gridCol w="2028374"/>
                <a:gridCol w="2561523"/>
                <a:gridCol w="2418212"/>
              </a:tblGrid>
              <a:tr h="7234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2.1.: Ohranjanje krajine, </a:t>
                      </a:r>
                      <a:r>
                        <a:rPr lang="sl-SI" sz="1600" dirty="0" err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ambientov</a:t>
                      </a:r>
                      <a:endParaRPr lang="en-US" sz="1600" dirty="0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2.2. Energetska učinkovitost in OVE </a:t>
                      </a:r>
                      <a:endParaRPr lang="en-US" sz="1600" dirty="0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sl-SI" sz="16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U.2.3. Okoljska infrastruktura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sl-SI" sz="16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2.4. Pretočen in varen promet</a:t>
                      </a:r>
                    </a:p>
                    <a:p>
                      <a:pPr lvl="0" algn="ctr"/>
                      <a:endParaRPr lang="sl-SI" sz="1600" dirty="0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451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18: PROSTORSKI DOKUMENTI, GIS </a:t>
                      </a:r>
                      <a:r>
                        <a:rPr lang="sl-SI" sz="1400" b="1" baseline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… </a:t>
                      </a:r>
                      <a:r>
                        <a:rPr kumimoji="0" lang="sl-SI" sz="14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21: LOKALNI ENERGETSKI KONCEPT </a:t>
                      </a:r>
                      <a:r>
                        <a:rPr lang="sl-SI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sl-SI" sz="14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25: IZGRADNJA SISTEMA </a:t>
                      </a:r>
                      <a:r>
                        <a:rPr kumimoji="0" lang="sl-SI" sz="14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400" b="1" dirty="0" smtClean="0">
                        <a:solidFill>
                          <a:srgbClr val="C0504D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ODVAJANJA </a:t>
                      </a:r>
                      <a:r>
                        <a:rPr lang="sl-SI" sz="14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IN ČIŠČENJA VODA </a:t>
                      </a:r>
                      <a:endParaRPr lang="sl-SI" sz="14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29: PLOČNIK SELO – </a:t>
                      </a:r>
                      <a:r>
                        <a:rPr lang="sl-SI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ZABREZNICA </a:t>
                      </a:r>
                      <a:r>
                        <a:rPr lang="sl-SI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sl-SI" sz="14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9D9D9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19: ZUNANJA PODOBA </a:t>
                      </a:r>
                      <a:r>
                        <a:rPr lang="sl-SI" sz="14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VASI IN OZNAČEVANJE NASELIJ </a:t>
                      </a:r>
                      <a:r>
                        <a:rPr kumimoji="0" lang="sl-SI" sz="14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22:  ENERGETSKE </a:t>
                      </a:r>
                      <a:r>
                        <a:rPr lang="sl-SI" sz="14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SPODBUDE  </a:t>
                      </a:r>
                      <a:r>
                        <a:rPr kumimoji="0" lang="sl-SI" sz="14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400" dirty="0" smtClean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26. : OBNOVA VODOVODNEGA OMREŽJA </a:t>
                      </a: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OB</a:t>
                      </a:r>
                      <a:r>
                        <a:rPr lang="sl-SI" sz="1400" b="1" baseline="0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GRRADNJI KANALIZACIJE </a:t>
                      </a:r>
                      <a:r>
                        <a:rPr kumimoji="0" lang="sl-SI" sz="14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400" b="1" dirty="0" smtClean="0">
                        <a:solidFill>
                          <a:srgbClr val="C0504D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30_1: PLOČNIK  BREZNICA – SMOKUČ – RODINE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 smtClean="0">
                          <a:solidFill>
                            <a:srgbClr val="4F81BD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30_2: PARKIRIŠČE RODINE</a:t>
                      </a:r>
                    </a:p>
                  </a:txBody>
                  <a:tcPr marL="89535" marR="89535" marT="0" marB="0">
                    <a:solidFill>
                      <a:srgbClr val="C3D69B"/>
                    </a:solidFill>
                  </a:tcPr>
                </a:tc>
              </a:tr>
              <a:tr h="7137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20: BREZNICA CENTER: </a:t>
                      </a:r>
                      <a:r>
                        <a:rPr lang="sl-SI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UREDITEV OSREDNJIH JAVNIH </a:t>
                      </a:r>
                      <a:r>
                        <a:rPr lang="sl-SI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POVRŠIN </a:t>
                      </a:r>
                      <a:endParaRPr lang="sl-SI" sz="1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23: ENERGETSKA </a:t>
                      </a:r>
                      <a:r>
                        <a:rPr kumimoji="0" lang="sl-SI" sz="14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400" b="1" dirty="0" smtClean="0">
                        <a:solidFill>
                          <a:srgbClr val="C0504D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SANACIJA  </a:t>
                      </a:r>
                      <a:r>
                        <a:rPr lang="sl-SI" sz="14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IN UVAJANJE </a:t>
                      </a: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OVE </a:t>
                      </a:r>
                      <a:r>
                        <a:rPr lang="sl-SI" sz="14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V JAVNE </a:t>
                      </a: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OBJEKTE</a:t>
                      </a:r>
                      <a:endParaRPr lang="sl-SI" sz="1400" b="1" dirty="0" smtClean="0">
                        <a:solidFill>
                          <a:srgbClr val="C0504D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</a:t>
                      </a:r>
                      <a:r>
                        <a:rPr lang="sl-SI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27: </a:t>
                      </a:r>
                      <a:r>
                        <a:rPr lang="sl-SI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ZBIRNI </a:t>
                      </a:r>
                      <a:r>
                        <a:rPr lang="sl-SI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CENTER  in dodatni  EKO OTOKI </a:t>
                      </a:r>
                      <a:r>
                        <a:rPr lang="sl-SI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sl-SI" sz="14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31: OBVOZNICA  VRBA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4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C3D69B"/>
                    </a:solidFill>
                  </a:tcPr>
                </a:tc>
              </a:tr>
              <a:tr h="590195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24: </a:t>
                      </a:r>
                      <a:r>
                        <a:rPr lang="sl-SI" sz="14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sl-SI" sz="14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SANACIJA IN DOINSTALACIJA HE MOSTE </a:t>
                      </a:r>
                      <a:endParaRPr lang="sl-SI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P28: </a:t>
                      </a:r>
                      <a:r>
                        <a:rPr lang="sl-SI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CERO ni</a:t>
                      </a:r>
                      <a:r>
                        <a:rPr lang="sl-SI" sz="14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več potreben</a:t>
                      </a:r>
                      <a:endParaRPr lang="sl-SI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32:  PLOČNIK ZABREZNICA  - BREZNICA Z REKONSTRUCIJO DRŽAVNE</a:t>
                      </a:r>
                      <a:r>
                        <a:rPr lang="sl-SI" sz="1400" b="1" baseline="0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CESTE (2F)</a:t>
                      </a:r>
                      <a:endParaRPr lang="sl-SI" sz="1400" dirty="0" smtClean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2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2.5. Ekonomska in IKT infrastruktura</a:t>
                      </a:r>
                      <a:endParaRPr lang="en-US" sz="1400" b="1" dirty="0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33: REKONSTRUKCIJE</a:t>
                      </a:r>
                      <a:r>
                        <a:rPr lang="sl-SI" sz="1400" b="1" baseline="0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IN OBNOVE LOKALNIH CEST</a:t>
                      </a:r>
                      <a:endParaRPr lang="sl-SI" sz="1400" dirty="0" smtClean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23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37_1: OBRTNO POSLOVNA CONA MOSTE ŽIROVNICA</a:t>
                      </a:r>
                      <a:r>
                        <a:rPr lang="sl-SI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sl-SI" sz="14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 smtClean="0">
                          <a:solidFill>
                            <a:srgbClr val="7F7F7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P34_1: IZVEN NIVOJSKO KRIŽANJE Z ŽELEZNICO V IN UREDITEV KRIŽIŠČA</a:t>
                      </a:r>
                      <a:r>
                        <a:rPr lang="sl-SI" sz="1400" b="1" dirty="0" smtClean="0">
                          <a:solidFill>
                            <a:srgbClr val="7F7F7F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 smtClean="0">
                          <a:solidFill>
                            <a:srgbClr val="4F81BD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P34_2: PLOČNIK MOSTE</a:t>
                      </a:r>
                    </a:p>
                  </a:txBody>
                  <a:tcPr marL="89535" marR="89535" marT="0" marB="0">
                    <a:solidFill>
                      <a:srgbClr val="C3D69B"/>
                    </a:solidFill>
                  </a:tcPr>
                </a:tc>
              </a:tr>
              <a:tr h="3832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b="1" dirty="0" smtClean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37_2: ŠIRKOPASOVNO OPTIČNO OMREŽJE</a:t>
                      </a:r>
                      <a:r>
                        <a:rPr lang="en-US" sz="1400" b="1" i="0" dirty="0" smtClean="0">
                          <a:solidFill>
                            <a:srgbClr val="C0504D"/>
                          </a:solidFill>
                          <a:latin typeface="Lucida Grande"/>
                          <a:ea typeface="Lucida Grande"/>
                          <a:cs typeface="Lucida Grande"/>
                        </a:rPr>
                        <a:t>℗</a:t>
                      </a:r>
                      <a:endParaRPr lang="sl-SI" sz="1400" dirty="0" smtClean="0">
                        <a:solidFill>
                          <a:schemeClr val="accent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</a:t>
                      </a:r>
                      <a:r>
                        <a:rPr lang="sl-SI" sz="1400" b="1" dirty="0" smtClean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35_2:</a:t>
                      </a:r>
                      <a:r>
                        <a:rPr lang="sl-SI" sz="1400" b="1" baseline="0" dirty="0" smtClean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MOST PIŠKOVCA</a:t>
                      </a:r>
                      <a:endParaRPr lang="sl-SI" sz="1400" dirty="0">
                        <a:solidFill>
                          <a:schemeClr val="accent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1442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36: UREDITEV PREHODOV KRIŽANJ CESTE Z </a:t>
                      </a:r>
                      <a:r>
                        <a:rPr lang="sl-SI" sz="1400" b="1" dirty="0" smtClean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ŽELEZNICO</a:t>
                      </a:r>
                      <a:r>
                        <a:rPr lang="en-US" sz="1400" b="1" i="0" dirty="0" smtClean="0">
                          <a:solidFill>
                            <a:srgbClr val="C0504D"/>
                          </a:solidFill>
                          <a:latin typeface="Lucida Grande"/>
                          <a:ea typeface="Lucida Grande"/>
                          <a:cs typeface="Lucida Grande"/>
                        </a:rPr>
                        <a:t>℗</a:t>
                      </a:r>
                      <a:endParaRPr lang="sl-SI" sz="14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9064" y="0"/>
            <a:ext cx="9134935" cy="687387"/>
          </a:xfrm>
        </p:spPr>
        <p:txBody>
          <a:bodyPr/>
          <a:lstStyle/>
          <a:p>
            <a:r>
              <a:rPr lang="sl-SI" sz="2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Prioriteta 2: </a:t>
            </a:r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Okoljske naložbe in skrbno urejanje prostora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quential Access Storage 3"/>
          <p:cNvSpPr/>
          <p:nvPr/>
        </p:nvSpPr>
        <p:spPr>
          <a:xfrm>
            <a:off x="2411760" y="4149080"/>
            <a:ext cx="2952328" cy="2708920"/>
          </a:xfrm>
          <a:prstGeom prst="flowChartMagneticTap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b="1" dirty="0" smtClean="0"/>
              <a:t>OD </a:t>
            </a:r>
            <a:r>
              <a:rPr lang="en-US" sz="2800" b="1" dirty="0" smtClean="0"/>
              <a:t>KANALIZACIJ</a:t>
            </a:r>
            <a:r>
              <a:rPr lang="en-US" sz="2000" b="1" dirty="0" smtClean="0"/>
              <a:t> K VARNEMU IN TRAJNOSTNEMU </a:t>
            </a:r>
            <a:r>
              <a:rPr lang="en-US" sz="2800" b="1" dirty="0" smtClean="0"/>
              <a:t>PROMETU</a:t>
            </a:r>
            <a:endParaRPr lang="en-US" sz="2000" b="1" dirty="0" smtClean="0"/>
          </a:p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rada vsebine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64428939"/>
              </p:ext>
            </p:extLst>
          </p:nvPr>
        </p:nvGraphicFramePr>
        <p:xfrm>
          <a:off x="107504" y="764704"/>
          <a:ext cx="8892480" cy="6011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284"/>
                <a:gridCol w="2240874"/>
                <a:gridCol w="2692512"/>
                <a:gridCol w="1963810"/>
              </a:tblGrid>
              <a:tr h="1310640">
                <a:tc>
                  <a:txBody>
                    <a:bodyPr/>
                    <a:lstStyle/>
                    <a:p>
                      <a:pPr lvl="0"/>
                      <a:r>
                        <a:rPr lang="sl-SI" sz="1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3.1.:Oskrba starejših  in odraslih s posebnimi potrebami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sl-SI" sz="1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3.2.:Kakovostno preživljanje prostega časa mladih ter preventivna dejavnost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sl-SI" sz="1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3.3. Športno udejstvovanje občanov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U 3.4. Dostopne javne storitve</a:t>
                      </a:r>
                    </a:p>
                    <a:p>
                      <a:pPr lvl="0" algn="ctr"/>
                      <a:endParaRPr lang="sl-SI" sz="1600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179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38: POMOČ NA DOMU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dirty="0" smtClean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40:  MLADINSKI </a:t>
                      </a:r>
                      <a:r>
                        <a:rPr lang="sl-SI" sz="1600" b="1" dirty="0" smtClean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KREATIVNI</a:t>
                      </a: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CENTER </a:t>
                      </a:r>
                      <a:endParaRPr lang="sl-SI" sz="1600" dirty="0" smtClean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42: VEČNAMENSKA ŠPORTNA </a:t>
                      </a:r>
                      <a:r>
                        <a:rPr lang="sl-SI" sz="16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DVORANA </a:t>
                      </a:r>
                      <a:r>
                        <a:rPr lang="sl-SI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sl-SI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46: ZDRAVSTVENA MREŽA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</a:tr>
              <a:tr h="1635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solidFill>
                            <a:srgbClr val="21596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39: DOM </a:t>
                      </a:r>
                      <a:r>
                        <a:rPr lang="sl-SI" sz="1600" b="1" dirty="0" smtClean="0">
                          <a:solidFill>
                            <a:srgbClr val="21596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STAROSTNIKOV, DNEVNI CENTER IN PODPORA NOVIM PROJEKTOM STAREJŠIH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41:  PREVENTIVNO, </a:t>
                      </a: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PROSTOVOLJNO,</a:t>
                      </a:r>
                      <a:r>
                        <a:rPr lang="sl-SI" sz="1600" b="1" baseline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MEDNARODNO IN MEDGENERACIJSKO DELOVANJE </a:t>
                      </a: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MLADIH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43: UREJANJE ODPRTIH ZELENIH POVRŠIN ZA IGRO IN </a:t>
                      </a:r>
                      <a:r>
                        <a:rPr lang="sl-SI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ŠPORT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rgbClr val="21596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47: STANOVANJSKI </a:t>
                      </a:r>
                      <a:r>
                        <a:rPr lang="sl-SI" sz="1600" b="1" dirty="0" smtClean="0">
                          <a:solidFill>
                            <a:srgbClr val="21596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PROGRAM, Selo 15</a:t>
                      </a:r>
                      <a:endParaRPr lang="sl-SI" sz="1600" dirty="0">
                        <a:solidFill>
                          <a:srgbClr val="21596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CE6F2"/>
                    </a:solidFill>
                  </a:tcPr>
                </a:tc>
              </a:tr>
              <a:tr h="9626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44: MODEL FINANCIRANJA PROGRAMA ŠPORTA IN REKREACIJE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rgbClr val="21596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48: </a:t>
                      </a:r>
                      <a:r>
                        <a:rPr lang="sl-SI" sz="1600" b="1" dirty="0" smtClean="0">
                          <a:solidFill>
                            <a:srgbClr val="21596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POSODOBITEV </a:t>
                      </a:r>
                      <a:r>
                        <a:rPr lang="sl-SI" sz="1600" b="1" dirty="0">
                          <a:solidFill>
                            <a:srgbClr val="21596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VRTCA IN DELA OŠ</a:t>
                      </a:r>
                      <a:endParaRPr lang="sl-SI" sz="1600" dirty="0">
                        <a:solidFill>
                          <a:srgbClr val="21596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CE6F2"/>
                    </a:solidFill>
                  </a:tcPr>
                </a:tc>
              </a:tr>
              <a:tr h="12139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 smtClean="0">
                          <a:solidFill>
                            <a:schemeClr val="accent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45_2: ZAGOTAVLJANJE VARNOSTI PRED NARAVNIMI IN DRUGIMI NESREČAMI </a:t>
                      </a:r>
                      <a:endParaRPr lang="sl-SI" sz="1600" dirty="0" smtClean="0">
                        <a:solidFill>
                          <a:schemeClr val="accent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solidFill>
                          <a:srgbClr val="21596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15793" y="24937"/>
            <a:ext cx="9144000" cy="687387"/>
          </a:xfrm>
        </p:spPr>
        <p:txBody>
          <a:bodyPr/>
          <a:lstStyle/>
          <a:p>
            <a:pPr lvl="0"/>
            <a:r>
              <a:rPr lang="sl-SI" sz="2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Prioriteta 3: </a:t>
            </a:r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Aktivna in medgeneracijsko povezana skupnost</a:t>
            </a:r>
            <a:r>
              <a:rPr lang="sl-SI" sz="2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quential Access Storage 3"/>
          <p:cNvSpPr/>
          <p:nvPr/>
        </p:nvSpPr>
        <p:spPr>
          <a:xfrm>
            <a:off x="467544" y="3981067"/>
            <a:ext cx="3312368" cy="2852936"/>
          </a:xfrm>
          <a:prstGeom prst="flowChartMagneticTap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b="1" dirty="0" smtClean="0"/>
              <a:t>OD </a:t>
            </a:r>
            <a:r>
              <a:rPr lang="en-US" sz="2800" b="1" dirty="0" smtClean="0"/>
              <a:t>AKTIVNIH </a:t>
            </a:r>
            <a:r>
              <a:rPr lang="en-US" sz="2000" b="1" dirty="0" smtClean="0"/>
              <a:t>k </a:t>
            </a:r>
            <a:r>
              <a:rPr lang="en-US" sz="2800" b="1" dirty="0" smtClean="0"/>
              <a:t>MEDGENERA-CIJSKIM </a:t>
            </a:r>
            <a:r>
              <a:rPr lang="en-US" sz="2000" b="1" dirty="0" smtClean="0"/>
              <a:t>PROJEKTOM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rada vsebine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90050293"/>
              </p:ext>
            </p:extLst>
          </p:nvPr>
        </p:nvGraphicFramePr>
        <p:xfrm>
          <a:off x="467544" y="980728"/>
          <a:ext cx="8208912" cy="3011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1023"/>
                <a:gridCol w="3917889"/>
              </a:tblGrid>
              <a:tr h="47439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4.1. Prijazna in učinkovita občina</a:t>
                      </a:r>
                      <a:endParaRPr lang="en-US" sz="16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057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49: USPOSABLJANJE ZAPOSLENIH V OBČINSKI </a:t>
                      </a: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UPRAVI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b="1" dirty="0" smtClean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52: KOMUNICIRANJE  IN </a:t>
                      </a: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INFORMIRANJE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P50:  PROSTORI  ZA DELOVANJE OBČINSKE UPRAVE </a:t>
                      </a:r>
                      <a:r>
                        <a:rPr lang="sl-SI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sl-SI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53: MEDOBČINSKO IN MEDNARODNO SODELOVANJE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</a:tr>
              <a:tr h="8541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strike="noStrike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51: </a:t>
                      </a:r>
                      <a:r>
                        <a:rPr lang="sl-SI" sz="1600" b="1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POVEČANJE UČINKOVITOSTI in racionalizacije</a:t>
                      </a:r>
                      <a:r>
                        <a:rPr lang="sl-SI" sz="1600" b="1" strike="noStrike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delovanja javnih služb, zavodov in podjetij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strike="noStrike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 54 : POMOČ DRUŠTVOM  </a:t>
                      </a:r>
                      <a:r>
                        <a:rPr kumimoji="0" lang="sl-SI" sz="1600" kern="12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r>
                        <a:rPr lang="en-US" sz="1600" b="1" i="0" dirty="0" smtClean="0">
                          <a:solidFill>
                            <a:srgbClr val="C0504D"/>
                          </a:solidFill>
                          <a:latin typeface="Lucida Grande"/>
                          <a:ea typeface="Lucida Grande"/>
                          <a:cs typeface="Lucida Grande"/>
                        </a:rPr>
                        <a:t>℗</a:t>
                      </a:r>
                      <a:endParaRPr lang="sl-SI" sz="1600" dirty="0" smtClean="0">
                        <a:solidFill>
                          <a:schemeClr val="accent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</a:tr>
            </a:tbl>
          </a:graphicData>
        </a:graphic>
      </p:graphicFrame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179388" y="116632"/>
            <a:ext cx="8964612" cy="687387"/>
          </a:xfrm>
        </p:spPr>
        <p:txBody>
          <a:bodyPr/>
          <a:lstStyle/>
          <a:p>
            <a:pPr lvl="0"/>
            <a:r>
              <a:rPr lang="sl-SI" sz="2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Prioriteta 4: </a:t>
            </a:r>
            <a:r>
              <a:rPr lang="sl-SI" sz="28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Prijazna in učinkovita občina</a:t>
            </a:r>
            <a:endParaRPr lang="en-US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quential Access Storage 3"/>
          <p:cNvSpPr/>
          <p:nvPr/>
        </p:nvSpPr>
        <p:spPr>
          <a:xfrm>
            <a:off x="4860032" y="4005064"/>
            <a:ext cx="3312368" cy="2396891"/>
          </a:xfrm>
          <a:prstGeom prst="flowChartMagneticTap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b="1" dirty="0" smtClean="0"/>
              <a:t>OD </a:t>
            </a:r>
            <a:r>
              <a:rPr lang="en-US" sz="2800" b="1" dirty="0" smtClean="0"/>
              <a:t>INSTITUCIJ </a:t>
            </a:r>
            <a:r>
              <a:rPr lang="en-US" b="1" dirty="0" smtClean="0"/>
              <a:t>K</a:t>
            </a:r>
            <a:r>
              <a:rPr lang="en-US" sz="2800" b="1" dirty="0" smtClean="0"/>
              <a:t> DRUŠTVOM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Calibri"/>
                <a:cs typeface="Calibri"/>
              </a:rPr>
              <a:t>Mejniki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781501"/>
              </p:ext>
            </p:extLst>
          </p:nvPr>
        </p:nvGraphicFramePr>
        <p:xfrm>
          <a:off x="251520" y="1628800"/>
          <a:ext cx="8640960" cy="4225280"/>
        </p:xfrm>
        <a:graphic>
          <a:graphicData uri="http://schemas.openxmlformats.org/drawingml/2006/table">
            <a:tbl>
              <a:tblPr/>
              <a:tblGrid>
                <a:gridCol w="3528392"/>
                <a:gridCol w="864096"/>
                <a:gridCol w="4248472"/>
              </a:tblGrid>
              <a:tr h="720080">
                <a:tc>
                  <a:txBody>
                    <a:bodyPr/>
                    <a:lstStyle/>
                    <a:p>
                      <a:pPr marL="342900" marR="0" indent="-34290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l-SI" sz="20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Energetska sanacija OŠ Žirovnica</a:t>
                      </a:r>
                      <a:endParaRPr lang="sl-SI" sz="2000" dirty="0" smtClean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20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2014</a:t>
                      </a:r>
                      <a:endParaRPr lang="sl-SI" sz="20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Kanalizacijsko omrežje Žirovnica in Moste (del) 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573143">
                <a:tc>
                  <a:txBody>
                    <a:bodyPr/>
                    <a:lstStyle/>
                    <a:p>
                      <a:pPr marL="342900" indent="-342900" algn="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Rekonstrukcija objekta Selo  15 </a:t>
                      </a:r>
                      <a:r>
                        <a:rPr lang="sl-SI" sz="14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(neprofitna </a:t>
                      </a:r>
                      <a:r>
                        <a:rPr lang="sl-SI" sz="14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stanovanja)</a:t>
                      </a:r>
                      <a:r>
                        <a:rPr lang="sl-SI" sz="14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endParaRPr lang="sl-SI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20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2015</a:t>
                      </a:r>
                      <a:endParaRPr lang="sl-SI" sz="20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Posodobitev vrtca in dela OŠ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573143">
                <a:tc>
                  <a:txBody>
                    <a:bodyPr/>
                    <a:lstStyle/>
                    <a:p>
                      <a:pPr marL="342900" indent="-342900" algn="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Kanalizacijsko omrežje Moste (del) in  Breg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20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2016</a:t>
                      </a:r>
                      <a:endParaRPr lang="sl-SI" sz="20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Pločnik Zabreznica – Breznica 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Breznica center </a:t>
                      </a:r>
                      <a:r>
                        <a:rPr lang="sl-SI" sz="1400" b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(parkirišča, </a:t>
                      </a:r>
                      <a:r>
                        <a:rPr lang="sl-SI" sz="1400" b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jav.</a:t>
                      </a:r>
                      <a:r>
                        <a:rPr lang="sl-SI" sz="1400" b="0" baseline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sl-SI" sz="1400" b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površine)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l-SI" sz="20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Parkirišče Rodine</a:t>
                      </a:r>
                      <a:endParaRPr lang="sl-SI" sz="2000" dirty="0" smtClean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95263">
                <a:tc>
                  <a:txBody>
                    <a:bodyPr/>
                    <a:lstStyle/>
                    <a:p>
                      <a:pPr marL="342900" indent="-342900" algn="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20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2017</a:t>
                      </a:r>
                      <a:endParaRPr lang="sl-SI" sz="20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Kolesarske poti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83343">
                <a:tc>
                  <a:txBody>
                    <a:bodyPr/>
                    <a:lstStyle/>
                    <a:p>
                      <a:pPr marL="342900" indent="-342900" algn="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Obvoznica Vrba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20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2018</a:t>
                      </a:r>
                      <a:endParaRPr lang="sl-SI" sz="20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573143">
                <a:tc>
                  <a:txBody>
                    <a:bodyPr/>
                    <a:lstStyle/>
                    <a:p>
                      <a:pPr marL="342900" indent="-342900" algn="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Gasilski dom  Breznica 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342900" indent="-342900" algn="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Mladinski </a:t>
                      </a:r>
                      <a:r>
                        <a:rPr lang="sl-SI" sz="20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kreativni center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20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2019</a:t>
                      </a:r>
                      <a:endParaRPr lang="sl-SI" sz="20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Center kulture Breznica  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283343">
                <a:tc>
                  <a:txBody>
                    <a:bodyPr/>
                    <a:lstStyle/>
                    <a:p>
                      <a:pPr marL="342900" indent="-342900" algn="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solidFill>
                            <a:srgbClr val="A6A6A6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Dom starostnikov 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2000" b="1" dirty="0">
                          <a:solidFill>
                            <a:srgbClr val="4F6228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2020</a:t>
                      </a:r>
                      <a:endParaRPr lang="sl-SI" sz="2000" dirty="0">
                        <a:solidFill>
                          <a:srgbClr val="4F6228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sl-SI" sz="20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sl-SI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Pločnik Breznica Smokuč Rodine</a:t>
                      </a:r>
                      <a:endParaRPr lang="sl-SI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sp>
        <p:nvSpPr>
          <p:cNvPr id="7" name="Naslov 5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algn="l" eaLnBrk="1" hangingPunct="1">
              <a:defRPr/>
            </a:pPr>
            <a:r>
              <a:rPr lang="sl-SI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Finančni okvir 2014 – 2020 </a:t>
            </a:r>
            <a:br>
              <a:rPr lang="sl-SI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sl-SI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(ocena)</a:t>
            </a:r>
          </a:p>
        </p:txBody>
      </p:sp>
      <p:pic>
        <p:nvPicPr>
          <p:cNvPr id="8" name="Picture 2" descr="gl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214313"/>
            <a:ext cx="294163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350654"/>
              </p:ext>
            </p:extLst>
          </p:nvPr>
        </p:nvGraphicFramePr>
        <p:xfrm>
          <a:off x="323528" y="2780928"/>
          <a:ext cx="8496945" cy="2728238"/>
        </p:xfrm>
        <a:graphic>
          <a:graphicData uri="http://schemas.openxmlformats.org/drawingml/2006/table">
            <a:tbl>
              <a:tblPr/>
              <a:tblGrid>
                <a:gridCol w="4285415"/>
                <a:gridCol w="1403843"/>
                <a:gridCol w="1256070"/>
                <a:gridCol w="1551617"/>
              </a:tblGrid>
              <a:tr h="321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Prednostna usmeritev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SKUPAJ PLAN 2014 -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2020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 EUR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</a:tr>
              <a:tr h="375213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SKUPAJ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drugi viri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lastna sredstva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3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VSE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SKUPAJ</a:t>
                      </a:r>
                    </a:p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17.839.006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3.183.475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14.650.531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PU1: SOŽITJE: kultura,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turizem in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podeželje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2.888.291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457.500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2.430.791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PU2: OKOLJSKA INFRASTRUKTURA IN SKRBNO UREJANJE PROSTORA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10.142.607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1.799.212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8.338.395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PU3: MEDGENERACIJSKO POVEZANA SKUPNOST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4.461.608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843.597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3.618.011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PU4: PRIJAZNA IN UČINKOVITA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OBČINA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346.500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83.166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263.334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Struktura</a:t>
                      </a:r>
                      <a:endParaRPr lang="en-US" sz="1600" b="0" i="0" u="none" strike="noStrike" dirty="0">
                        <a:solidFill>
                          <a:schemeClr val="accent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100%</a:t>
                      </a:r>
                      <a:endParaRPr lang="en-US" sz="1600" b="0" i="0" u="none" strike="noStrike" dirty="0">
                        <a:solidFill>
                          <a:schemeClr val="accent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18%</a:t>
                      </a:r>
                      <a:endParaRPr lang="en-US" sz="1600" b="0" i="0" u="none" strike="noStrike" dirty="0">
                        <a:solidFill>
                          <a:schemeClr val="accent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82%</a:t>
                      </a:r>
                      <a:endParaRPr lang="en-US" sz="1600" b="0" i="0" u="none" strike="noStrike" dirty="0">
                        <a:solidFill>
                          <a:schemeClr val="accent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equential Access Storage 5"/>
          <p:cNvSpPr/>
          <p:nvPr/>
        </p:nvSpPr>
        <p:spPr>
          <a:xfrm>
            <a:off x="4788024" y="1628800"/>
            <a:ext cx="3312368" cy="1460787"/>
          </a:xfrm>
          <a:prstGeom prst="flowChartMagneticTap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b="1" dirty="0" smtClean="0">
                <a:latin typeface="Calibri"/>
                <a:cs typeface="Calibri"/>
              </a:rPr>
              <a:t>1,8 </a:t>
            </a:r>
            <a:r>
              <a:rPr lang="en-US" sz="2800" b="1" dirty="0" err="1" smtClean="0">
                <a:latin typeface="Calibri"/>
                <a:cs typeface="Calibri"/>
              </a:rPr>
              <a:t>mio</a:t>
            </a:r>
            <a:r>
              <a:rPr lang="en-US" sz="2800" b="1" dirty="0" smtClean="0">
                <a:latin typeface="Calibri"/>
                <a:cs typeface="Calibri"/>
              </a:rPr>
              <a:t> EUR letno za razvoj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8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637051"/>
              </p:ext>
            </p:extLst>
          </p:nvPr>
        </p:nvGraphicFramePr>
        <p:xfrm>
          <a:off x="-1119669" y="1052736"/>
          <a:ext cx="10297144" cy="5312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Naslov 5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algn="l" eaLnBrk="1" hangingPunct="1">
              <a:defRPr/>
            </a:pPr>
            <a:r>
              <a:rPr lang="sl-SI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Finančni okvir 2014 - 2020</a:t>
            </a:r>
          </a:p>
        </p:txBody>
      </p:sp>
      <p:pic>
        <p:nvPicPr>
          <p:cNvPr id="8" name="Picture 2" descr="gla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214313"/>
            <a:ext cx="294163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45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sp>
        <p:nvSpPr>
          <p:cNvPr id="7" name="Naslov 5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algn="l" eaLnBrk="1" hangingPunct="1">
              <a:defRPr/>
            </a:pPr>
            <a:r>
              <a:rPr lang="sl-SI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Okvir za izvajanje 2014 - 2020</a:t>
            </a:r>
          </a:p>
        </p:txBody>
      </p:sp>
      <p:pic>
        <p:nvPicPr>
          <p:cNvPr id="8" name="Picture 2" descr="gl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214313"/>
            <a:ext cx="294163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8560956"/>
              </p:ext>
            </p:extLst>
          </p:nvPr>
        </p:nvGraphicFramePr>
        <p:xfrm>
          <a:off x="312918" y="1412776"/>
          <a:ext cx="8820472" cy="5691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743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grada noge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mtClean="0"/>
              <a:t>www.kz-consult.si</a:t>
            </a:r>
          </a:p>
        </p:txBody>
      </p:sp>
      <p:sp>
        <p:nvSpPr>
          <p:cNvPr id="7" name="Naslov 6"/>
          <p:cNvSpPr>
            <a:spLocks noGrp="1"/>
          </p:cNvSpPr>
          <p:nvPr>
            <p:ph type="ctrTitle"/>
          </p:nvPr>
        </p:nvSpPr>
        <p:spPr>
          <a:xfrm>
            <a:off x="0" y="1500188"/>
            <a:ext cx="9144000" cy="1752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800" b="1" dirty="0" smtClean="0">
                <a:solidFill>
                  <a:schemeClr val="accent3">
                    <a:lumMod val="50000"/>
                  </a:schemeClr>
                </a:solidFill>
              </a:rPr>
              <a:t>Verjamemo, da nihče ne zmore narediti vsega, </a:t>
            </a:r>
            <a:br>
              <a:rPr lang="sl-SI" sz="2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sl-SI" sz="2800" b="1" dirty="0" smtClean="0">
                <a:solidFill>
                  <a:schemeClr val="accent3">
                    <a:lumMod val="50000"/>
                  </a:schemeClr>
                </a:solidFill>
              </a:rPr>
              <a:t>ampak vsak lahko stori nekaj.</a:t>
            </a:r>
            <a:r>
              <a:rPr lang="sl-SI" sz="2800" b="1" dirty="0" smtClean="0">
                <a:solidFill>
                  <a:schemeClr val="accent3">
                    <a:lumMod val="50000"/>
                  </a:schemeClr>
                </a:solidFill>
                <a:latin typeface="Lucida Handwriting" pitchFamily="66" charset="0"/>
              </a:rPr>
              <a:t/>
            </a:r>
            <a:br>
              <a:rPr lang="sl-SI" sz="2800" b="1" dirty="0" smtClean="0">
                <a:solidFill>
                  <a:schemeClr val="accent3">
                    <a:lumMod val="50000"/>
                  </a:schemeClr>
                </a:solidFill>
                <a:latin typeface="Lucida Handwriting" pitchFamily="66" charset="0"/>
              </a:rPr>
            </a:br>
            <a:r>
              <a:rPr lang="sl-SI" sz="2800" dirty="0" smtClean="0"/>
              <a:t> </a:t>
            </a:r>
            <a:r>
              <a:rPr lang="sl-SI" sz="1600" dirty="0" smtClean="0"/>
              <a:t>VIZIJA ŽIROVNICA 2020: </a:t>
            </a:r>
            <a:br>
              <a:rPr lang="sl-SI" sz="1600" dirty="0" smtClean="0"/>
            </a:br>
            <a:r>
              <a:rPr lang="sl-SI" sz="1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</a:rPr>
              <a:t>“s kulturo in turizmom v srcu “ </a:t>
            </a: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dirty="0" smtClean="0"/>
              <a:t/>
            </a:r>
            <a:br>
              <a:rPr lang="sl-SI" dirty="0" smtClean="0"/>
            </a:br>
            <a:endParaRPr lang="sl-SI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1748" name="Picture 2" descr="glav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2786063"/>
            <a:ext cx="8793163" cy="2790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5536" y="548680"/>
            <a:ext cx="8280920" cy="1275457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Vmesno poročilo in VREDNOTENJE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PRVEGA OBDOBJA 2009 – 2013 (5 od 12 let)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pic>
        <p:nvPicPr>
          <p:cNvPr id="5" name="Picture 2" descr="gl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94" y="3501008"/>
            <a:ext cx="8639753" cy="27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589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758825"/>
          </a:xfrm>
        </p:spPr>
        <p:txBody>
          <a:bodyPr/>
          <a:lstStyle/>
          <a:p>
            <a:r>
              <a:rPr lang="sl-SI" sz="2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Vmesna realizacija projektov 2009 – 2013 </a:t>
            </a:r>
            <a:r>
              <a:rPr lang="sl-SI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( 5 let od  12 let)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graphicFrame>
        <p:nvGraphicFramePr>
          <p:cNvPr id="5" name="Ograda vsebine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0209538"/>
              </p:ext>
            </p:extLst>
          </p:nvPr>
        </p:nvGraphicFramePr>
        <p:xfrm>
          <a:off x="323528" y="2132856"/>
          <a:ext cx="8640960" cy="3672408"/>
        </p:xfrm>
        <a:graphic>
          <a:graphicData uri="http://schemas.openxmlformats.org/drawingml/2006/table">
            <a:tbl>
              <a:tblPr/>
              <a:tblGrid>
                <a:gridCol w="411474"/>
                <a:gridCol w="2633435"/>
                <a:gridCol w="1538557"/>
                <a:gridCol w="807901"/>
                <a:gridCol w="732444"/>
                <a:gridCol w="670789"/>
                <a:gridCol w="638331"/>
                <a:gridCol w="1208029"/>
              </a:tblGrid>
              <a:tr h="61206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Prednostna usmeritev 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Načrtovano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število projektov</a:t>
                      </a:r>
                      <a:r>
                        <a:rPr lang="sl-SI" sz="1600" b="0" baseline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do 2020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Realizacija 2009 – 2013,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stanje </a:t>
                      </a: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december  </a:t>
                      </a: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2013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Delež realiziranih </a:t>
                      </a: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projektov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</a:tr>
              <a:tr h="612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DA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DA</a:t>
                      </a:r>
                      <a:r>
                        <a:rPr lang="sl-SI" sz="1600" b="0" baseline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sl-SI" sz="1600" b="0" baseline="0" dirty="0" smtClean="0">
                          <a:solidFill>
                            <a:srgbClr val="FFFFFF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DEL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NE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603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Kultura,  turizem in podeželje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59%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Okoljske naložbe in skrbno urejanje prostora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Aktivna in medgeneracijsko povezana skupnost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55%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Prijazna in učinkovita občina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sl-SI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Skupaj število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54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54%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Skupaj delež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34%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26%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681320"/>
              </p:ext>
            </p:extLst>
          </p:nvPr>
        </p:nvGraphicFramePr>
        <p:xfrm>
          <a:off x="0" y="620688"/>
          <a:ext cx="8680494" cy="623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ardrop 4"/>
          <p:cNvSpPr/>
          <p:nvPr/>
        </p:nvSpPr>
        <p:spPr>
          <a:xfrm>
            <a:off x="6567035" y="620688"/>
            <a:ext cx="2592288" cy="1542634"/>
          </a:xfrm>
          <a:prstGeom prst="teardrop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n-US" b="1" dirty="0" smtClean="0"/>
              <a:t>Realiziranih 54% </a:t>
            </a:r>
            <a:r>
              <a:rPr lang="en-US" dirty="0" smtClean="0"/>
              <a:t>oz. 29 od 54 projektov, 18 se nadaljuje </a:t>
            </a:r>
            <a:endParaRPr lang="en-US" dirty="0"/>
          </a:p>
        </p:txBody>
      </p:sp>
      <p:sp>
        <p:nvSpPr>
          <p:cNvPr id="6" name="Naslov 5"/>
          <p:cNvSpPr txBox="1">
            <a:spLocks/>
          </p:cNvSpPr>
          <p:nvPr/>
        </p:nvSpPr>
        <p:spPr>
          <a:xfrm>
            <a:off x="179512" y="116632"/>
            <a:ext cx="8784976" cy="758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88A44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9pPr>
          </a:lstStyle>
          <a:p>
            <a:r>
              <a:rPr lang="sl-SI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54% realizacija načrtovanih projektov 2009 – 2013 </a:t>
            </a:r>
            <a:r>
              <a:rPr lang="sl-SI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( 5 let od  12 let)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ardrop 6"/>
          <p:cNvSpPr/>
          <p:nvPr/>
        </p:nvSpPr>
        <p:spPr>
          <a:xfrm>
            <a:off x="6547371" y="2276872"/>
            <a:ext cx="2592288" cy="1542634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n-US" b="1" dirty="0" smtClean="0"/>
              <a:t>20% oz. 11 projektov se izvaja</a:t>
            </a:r>
            <a:endParaRPr lang="en-US" dirty="0"/>
          </a:p>
        </p:txBody>
      </p:sp>
      <p:sp>
        <p:nvSpPr>
          <p:cNvPr id="8" name="Teardrop 7"/>
          <p:cNvSpPr/>
          <p:nvPr/>
        </p:nvSpPr>
        <p:spPr>
          <a:xfrm>
            <a:off x="6551712" y="4149080"/>
            <a:ext cx="2592288" cy="1542634"/>
          </a:xfrm>
          <a:prstGeom prst="teardrop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n-US" b="1" dirty="0" smtClean="0"/>
              <a:t>26% oz. 14 projektov čaka na izvedbo v novem obdobju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8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758825"/>
          </a:xfrm>
        </p:spPr>
        <p:txBody>
          <a:bodyPr/>
          <a:lstStyle/>
          <a:p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44% vmesna finančna realizacija progama 2009 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– 2013 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 </a:t>
            </a:r>
            <a:r>
              <a:rPr lang="sl-SI" sz="24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5 let od  12 let)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240152"/>
              </p:ext>
            </p:extLst>
          </p:nvPr>
        </p:nvGraphicFramePr>
        <p:xfrm>
          <a:off x="251520" y="2564904"/>
          <a:ext cx="8640960" cy="3383378"/>
        </p:xfrm>
        <a:graphic>
          <a:graphicData uri="http://schemas.openxmlformats.org/drawingml/2006/table">
            <a:tbl>
              <a:tblPr/>
              <a:tblGrid>
                <a:gridCol w="226801"/>
                <a:gridCol w="2430152"/>
                <a:gridCol w="1375495"/>
                <a:gridCol w="1166774"/>
                <a:gridCol w="1045324"/>
                <a:gridCol w="1068406"/>
                <a:gridCol w="663535"/>
                <a:gridCol w="664473"/>
              </a:tblGrid>
              <a:tr h="543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Prednostna usmeritev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Načrtovano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do 2020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Realizacija 2009 – </a:t>
                      </a: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2013, 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stanje december </a:t>
                      </a: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2013 v EUR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Realizacija/ plan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</a:tr>
              <a:tr h="488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Ocenjena </a:t>
                      </a: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vrednost </a:t>
                      </a:r>
                      <a:r>
                        <a:rPr lang="sl-SI" sz="1600" b="0" baseline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v </a:t>
                      </a:r>
                      <a:r>
                        <a:rPr lang="sl-SI" sz="1600" b="0" baseline="0" dirty="0" smtClean="0">
                          <a:solidFill>
                            <a:srgbClr val="FFFFFF"/>
                          </a:solidFill>
                          <a:latin typeface="Tw Cen MT"/>
                          <a:ea typeface="Times New Roman"/>
                          <a:cs typeface="Calibri" pitchFamily="34" charset="0"/>
                        </a:rPr>
                        <a:t>€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Skupaj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Drugi viri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Lastna sredstva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sl-SI" sz="1600" b="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8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VSE SKUPAJ v EUR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23.307.638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10.221.233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2.665.441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7.555.792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100%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44%</a:t>
                      </a:r>
                      <a:endParaRPr lang="sl-SI" sz="16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543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Kultura,  turizem in podeželje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3.280.077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1.420.226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423.190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997.036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14%</a:t>
                      </a:r>
                      <a:endParaRPr lang="sl-SI" sz="16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43</a:t>
                      </a:r>
                      <a:r>
                        <a:rPr lang="sl-SI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%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Okoljske naložbe in skrbno urejanje prostora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13.681.646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4.794.589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1.095.014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3.699.575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47%</a:t>
                      </a:r>
                      <a:endParaRPr lang="sl-SI" sz="16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35%</a:t>
                      </a:r>
                      <a:endParaRPr lang="sl-SI" sz="16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Aktivna in medgeneracijsko povezana skupnost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5.970.133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3.369.197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1.064.071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2.305.126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33%</a:t>
                      </a:r>
                      <a:endParaRPr lang="sl-SI" sz="16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56%</a:t>
                      </a:r>
                      <a:endParaRPr lang="sl-SI" sz="16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sl-SI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Prijazna in učinkovita </a:t>
                      </a:r>
                      <a:r>
                        <a:rPr lang="sl-SI" sz="16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občina</a:t>
                      </a:r>
                      <a:endParaRPr lang="sl-SI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375.782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637.221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83.166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554.055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6%</a:t>
                      </a:r>
                      <a:endParaRPr lang="sl-SI" sz="16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600" b="1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170%</a:t>
                      </a:r>
                      <a:endParaRPr lang="sl-SI" sz="16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ardrop 4"/>
          <p:cNvSpPr/>
          <p:nvPr/>
        </p:nvSpPr>
        <p:spPr>
          <a:xfrm>
            <a:off x="6551712" y="836712"/>
            <a:ext cx="2592288" cy="1542634"/>
          </a:xfrm>
          <a:prstGeom prst="teardrop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n-US" b="1" dirty="0" smtClean="0">
                <a:latin typeface="Calibri"/>
                <a:cs typeface="Calibri"/>
              </a:rPr>
              <a:t>26% zunanjih EU virov</a:t>
            </a:r>
          </a:p>
          <a:p>
            <a:pPr algn="r"/>
            <a:r>
              <a:rPr lang="en-US" b="1" dirty="0" smtClean="0">
                <a:latin typeface="Calibri"/>
                <a:cs typeface="Calibri"/>
              </a:rPr>
              <a:t>2. 6 </a:t>
            </a:r>
            <a:r>
              <a:rPr lang="en-US" b="1" dirty="0" err="1" smtClean="0">
                <a:latin typeface="Calibri"/>
                <a:cs typeface="Calibri"/>
              </a:rPr>
              <a:t>mio</a:t>
            </a:r>
            <a:r>
              <a:rPr lang="en-US" b="1" dirty="0" smtClean="0">
                <a:latin typeface="Calibri"/>
                <a:cs typeface="Calibri"/>
              </a:rPr>
              <a:t> EUR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21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747682"/>
              </p:ext>
            </p:extLst>
          </p:nvPr>
        </p:nvGraphicFramePr>
        <p:xfrm>
          <a:off x="107504" y="1700808"/>
          <a:ext cx="9779000" cy="501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Naslov 5"/>
          <p:cNvSpPr txBox="1">
            <a:spLocks/>
          </p:cNvSpPr>
          <p:nvPr/>
        </p:nvSpPr>
        <p:spPr bwMode="auto">
          <a:xfrm>
            <a:off x="179512" y="260648"/>
            <a:ext cx="878497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88A44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9pPr>
          </a:lstStyle>
          <a:p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47% sredstev je bilo porabljenih v obdobju  2009 – 2013 za 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okoljsko infrastrukturo 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( 5 let od  12 let)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  <a:latin typeface="Calibri"/>
                <a:cs typeface="Calibri"/>
              </a:rPr>
              <a:t>Vmesno doseganje ciljev 2009 – 2020 </a:t>
            </a:r>
            <a:br>
              <a:rPr lang="en-US" sz="3600" b="1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chemeClr val="accent1"/>
                </a:solidFill>
                <a:latin typeface="Calibri"/>
                <a:cs typeface="Calibri"/>
              </a:rPr>
              <a:t>(stanje 2013)</a:t>
            </a:r>
            <a:endParaRPr lang="en-US" sz="16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96383360"/>
              </p:ext>
            </p:extLst>
          </p:nvPr>
        </p:nvGraphicFramePr>
        <p:xfrm>
          <a:off x="301625" y="1527175"/>
          <a:ext cx="8504238" cy="45821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34746"/>
                <a:gridCol w="2834746"/>
                <a:gridCol w="283474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Cilj1 : Postati prepoznavna in zaželena 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destinacija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Cilj 2: Ohraniti naravo in krajinsko podobo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Cilj 3: Vzdrževati zdravo socialno okolje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1 nov produkt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PKD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1 urejen trg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22 koristnikov pomoči na domu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Dolžina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kolesarskih in sprehajalnih poti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✖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111 energetskih subvencij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30 mladih vključenih v aktivnosti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Število obiskovalcev PKD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✖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- 63% zmanjšanje količin odpadkov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5 manjših igrišč za igro in šport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7EUR izven-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penzionska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 potrošnja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39%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priključenih na ČN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✖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  <a:p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1667 odraslih vključenih v športne aktivnosti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16 podprtih kmetij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100% priključeni na javni vodovod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0,23 člana knjižnice/potencialnega uporabnika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✖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8,5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ha poslovnih površin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1.775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baseline="0" dirty="0" err="1" smtClean="0">
                          <a:latin typeface="Calibri"/>
                          <a:cs typeface="Calibri"/>
                        </a:rPr>
                        <a:t>preb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baseline="0" dirty="0" err="1" smtClean="0">
                          <a:latin typeface="Calibri"/>
                          <a:cs typeface="Calibri"/>
                        </a:rPr>
                        <a:t>spl.zdravnika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70% otrok v vrtcu </a:t>
                      </a:r>
                      <a:r>
                        <a:rPr lang="en-US" dirty="0" smtClean="0">
                          <a:latin typeface="Calibri"/>
                          <a:cs typeface="Calibri"/>
                          <a:sym typeface="Zapf Dingbats"/>
                        </a:rPr>
                        <a:t>✔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www.kz-consult.si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156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tno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stn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stn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črt po meri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2949</TotalTime>
  <Words>1785</Words>
  <Application>Microsoft Office PowerPoint</Application>
  <PresentationFormat>Diaprojekcija na zaslonu (4:3)</PresentationFormat>
  <Paragraphs>393</Paragraphs>
  <Slides>39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2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39</vt:i4>
      </vt:variant>
    </vt:vector>
  </HeadingPairs>
  <TitlesOfParts>
    <vt:vector size="52" baseType="lpstr">
      <vt:lpstr>Arial</vt:lpstr>
      <vt:lpstr>Calibri</vt:lpstr>
      <vt:lpstr>Georgia</vt:lpstr>
      <vt:lpstr>Lucida Grande</vt:lpstr>
      <vt:lpstr>Lucida Handwriting</vt:lpstr>
      <vt:lpstr>Times New Roman</vt:lpstr>
      <vt:lpstr>Tw Cen MT</vt:lpstr>
      <vt:lpstr>Wingdings</vt:lpstr>
      <vt:lpstr>Wingdings 2</vt:lpstr>
      <vt:lpstr>Zapf Dingbats</vt:lpstr>
      <vt:lpstr>Mestno</vt:lpstr>
      <vt:lpstr>Načrt po meri</vt:lpstr>
      <vt:lpstr>Document</vt:lpstr>
      <vt:lpstr>Razvojni program občine Žirovnica 2009 – 2020  novelacija za obdobje 2014 - 2020</vt:lpstr>
      <vt:lpstr>     Zakaj novelacija? </vt:lpstr>
      <vt:lpstr>Kako?</vt:lpstr>
      <vt:lpstr>PowerPointova predstavitev</vt:lpstr>
      <vt:lpstr>Vmesna realizacija projektov 2009 – 2013 ( 5 let od  12 let)</vt:lpstr>
      <vt:lpstr>PowerPointova predstavitev</vt:lpstr>
      <vt:lpstr>44% vmesna finančna realizacija progama 2009 – 2013  ( 5 let od  12 let)</vt:lpstr>
      <vt:lpstr>PowerPointova predstavitev</vt:lpstr>
      <vt:lpstr>Vmesno doseganje ciljev 2009 – 2020  (stanje 2013)</vt:lpstr>
      <vt:lpstr>PowerPointova predstavitev</vt:lpstr>
      <vt:lpstr>PowerPointova predstavitev</vt:lpstr>
      <vt:lpstr>1 Kultura,  turizem in podeželje</vt:lpstr>
      <vt:lpstr>PowerPointova predstavitev</vt:lpstr>
      <vt:lpstr>PowerPointova predstavitev</vt:lpstr>
      <vt:lpstr>2 Okoljske naložbe in skrbno urejanje prostora Cesta v Završnico  </vt:lpstr>
      <vt:lpstr>PowerPointova predstavitev</vt:lpstr>
      <vt:lpstr>PowerPointova predstavitev</vt:lpstr>
      <vt:lpstr>PowerPointova predstavitev</vt:lpstr>
      <vt:lpstr>2 Okoljske naložbe in skrbno urejanje prostora iz 16% na 39% prikljčenih na ČN, cilj 80%</vt:lpstr>
      <vt:lpstr>2 Okoljske naložbe in skrbno urejanje prostora Poslovna cona – 8,5 ha omogoča razvoj podjetij</vt:lpstr>
      <vt:lpstr>PowerPointova predstavitev</vt:lpstr>
      <vt:lpstr>3 Aktivna in medgeneracijsko povezana skupnost Večnamenska dvorana 44% odraslih vključenih v športne aktivnosti</vt:lpstr>
      <vt:lpstr>PowerPointova predstavitev</vt:lpstr>
      <vt:lpstr>4 Prijazna in učinkovita občina Sodobnejši prostori občine</vt:lpstr>
      <vt:lpstr>Ugotovitve</vt:lpstr>
      <vt:lpstr>PowerPointova predstavitev</vt:lpstr>
      <vt:lpstr>PowerPointova predstavitev</vt:lpstr>
      <vt:lpstr>     Bistvene spremembe</vt:lpstr>
      <vt:lpstr>Vizija Žirovnica 2020 </vt:lpstr>
      <vt:lpstr>       VIZIJA ŽIROVNICA 2020:  “s kulturo in turizmom v srcu “</vt:lpstr>
      <vt:lpstr>Prioriteta 1: Sožitje kultura, turizem, podeželje</vt:lpstr>
      <vt:lpstr>Prioriteta 2: Okoljske naložbe in skrbno urejanje prostora</vt:lpstr>
      <vt:lpstr>Prioriteta 3: Aktivna in medgeneracijsko povezana skupnost </vt:lpstr>
      <vt:lpstr>Prioriteta 4: Prijazna in učinkovita občina</vt:lpstr>
      <vt:lpstr>Mejniki</vt:lpstr>
      <vt:lpstr>Finančni okvir 2014 – 2020  (ocena)</vt:lpstr>
      <vt:lpstr>Finančni okvir 2014 - 2020</vt:lpstr>
      <vt:lpstr>Okvir za izvajanje 2014 - 2020</vt:lpstr>
      <vt:lpstr>         Verjamemo, da nihče ne zmore narediti vsega,  ampak vsak lahko stori nekaj.  VIZIJA ŽIROVNICA 2020:  “s kulturo in turizmom v srcu “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Razvojni program občine Žirovnica 2008 – 2013  z elementi do 2020</dc:title>
  <dc:creator>Uporabnik</dc:creator>
  <cp:lastModifiedBy>uporabnik</cp:lastModifiedBy>
  <cp:revision>239</cp:revision>
  <cp:lastPrinted>2014-06-17T09:50:15Z</cp:lastPrinted>
  <dcterms:created xsi:type="dcterms:W3CDTF">2008-04-19T09:36:26Z</dcterms:created>
  <dcterms:modified xsi:type="dcterms:W3CDTF">2014-06-19T05:15:05Z</dcterms:modified>
</cp:coreProperties>
</file>